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7f94643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7f94643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9335a52a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9335a52a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ffd40cf9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ffd40cf9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b208561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b208561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9335a52a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9335a52a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ffd40cf9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ffd40cf9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9335a52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9335a52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ffd40cf9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ffd40cf9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ffd40cf9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ffd40cf9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9335a52a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9335a52a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ffd40cf9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ffd40cf9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2c97a6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2c97a6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ffd40cf9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ffd40cf9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ffd40cf9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ffd40cf9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ffd40cf9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ffd40cf9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ffd40cf9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ffd40cf9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ffd40cf9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8ffd40cf9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ffd40cf9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ffd40cf9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ffd40cf9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ffd40cf9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ffd40cf9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ffd40cf9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8ffd40cf9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8ffd40cf9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ffd40cf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ffd40cf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80168d40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80168d40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2c97a6ad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2c97a6ad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a2f5282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a2f5282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ffd40cf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ffd40cf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ffd40cf9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ffd40cf9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ffd40cf9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ffd40cf9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ffd40cf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ffd40cf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ffd40cf9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ffd40cf9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12" name="Shape 12"/>
        <p:cNvGrpSpPr/>
        <p:nvPr/>
      </p:nvGrpSpPr>
      <p:grpSpPr>
        <a:xfrm>
          <a:off x="0" y="0"/>
          <a:ext cx="0" cy="0"/>
          <a:chOff x="0" y="0"/>
          <a:chExt cx="0" cy="0"/>
        </a:xfrm>
      </p:grpSpPr>
      <p:sp>
        <p:nvSpPr>
          <p:cNvPr id="13" name="Google Shape;13;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i="1" sz="800">
                <a:latin typeface="Trebuchet MS"/>
                <a:ea typeface="Trebuchet MS"/>
                <a:cs typeface="Trebuchet MS"/>
                <a:sym typeface="Trebuchet MS"/>
              </a:defRPr>
            </a:lvl1pPr>
            <a:lvl2pPr lvl="1">
              <a:buNone/>
              <a:defRPr i="1" sz="800">
                <a:latin typeface="Trebuchet MS"/>
                <a:ea typeface="Trebuchet MS"/>
                <a:cs typeface="Trebuchet MS"/>
                <a:sym typeface="Trebuchet MS"/>
              </a:defRPr>
            </a:lvl2pPr>
            <a:lvl3pPr lvl="2">
              <a:buNone/>
              <a:defRPr i="1" sz="800">
                <a:latin typeface="Trebuchet MS"/>
                <a:ea typeface="Trebuchet MS"/>
                <a:cs typeface="Trebuchet MS"/>
                <a:sym typeface="Trebuchet MS"/>
              </a:defRPr>
            </a:lvl3pPr>
            <a:lvl4pPr lvl="3">
              <a:buNone/>
              <a:defRPr i="1" sz="800">
                <a:latin typeface="Trebuchet MS"/>
                <a:ea typeface="Trebuchet MS"/>
                <a:cs typeface="Trebuchet MS"/>
                <a:sym typeface="Trebuchet MS"/>
              </a:defRPr>
            </a:lvl4pPr>
            <a:lvl5pPr lvl="4">
              <a:buNone/>
              <a:defRPr i="1" sz="800">
                <a:latin typeface="Trebuchet MS"/>
                <a:ea typeface="Trebuchet MS"/>
                <a:cs typeface="Trebuchet MS"/>
                <a:sym typeface="Trebuchet MS"/>
              </a:defRPr>
            </a:lvl5pPr>
            <a:lvl6pPr lvl="5">
              <a:buNone/>
              <a:defRPr i="1" sz="800">
                <a:latin typeface="Trebuchet MS"/>
                <a:ea typeface="Trebuchet MS"/>
                <a:cs typeface="Trebuchet MS"/>
                <a:sym typeface="Trebuchet MS"/>
              </a:defRPr>
            </a:lvl6pPr>
            <a:lvl7pPr lvl="6">
              <a:buNone/>
              <a:defRPr i="1" sz="800">
                <a:latin typeface="Trebuchet MS"/>
                <a:ea typeface="Trebuchet MS"/>
                <a:cs typeface="Trebuchet MS"/>
                <a:sym typeface="Trebuchet MS"/>
              </a:defRPr>
            </a:lvl7pPr>
            <a:lvl8pPr lvl="7">
              <a:buNone/>
              <a:defRPr i="1" sz="800">
                <a:latin typeface="Trebuchet MS"/>
                <a:ea typeface="Trebuchet MS"/>
                <a:cs typeface="Trebuchet MS"/>
                <a:sym typeface="Trebuchet MS"/>
              </a:defRPr>
            </a:lvl8pPr>
            <a:lvl9pPr lvl="8">
              <a:buNone/>
              <a:defRPr i="1" sz="800">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5816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6328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2600"/>
              <a:buNone/>
              <a:defRPr sz="2600">
                <a:solidFill>
                  <a:schemeClr val="accent5"/>
                </a:solidFill>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13930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i="1" sz="800">
                <a:latin typeface="Trebuchet MS"/>
                <a:ea typeface="Trebuchet MS"/>
                <a:cs typeface="Trebuchet MS"/>
                <a:sym typeface="Trebuchet MS"/>
              </a:defRPr>
            </a:lvl1pPr>
            <a:lvl2pPr lvl="1">
              <a:buNone/>
              <a:defRPr i="1" sz="800">
                <a:latin typeface="Trebuchet MS"/>
                <a:ea typeface="Trebuchet MS"/>
                <a:cs typeface="Trebuchet MS"/>
                <a:sym typeface="Trebuchet MS"/>
              </a:defRPr>
            </a:lvl2pPr>
            <a:lvl3pPr lvl="2">
              <a:buNone/>
              <a:defRPr i="1" sz="800">
                <a:latin typeface="Trebuchet MS"/>
                <a:ea typeface="Trebuchet MS"/>
                <a:cs typeface="Trebuchet MS"/>
                <a:sym typeface="Trebuchet MS"/>
              </a:defRPr>
            </a:lvl3pPr>
            <a:lvl4pPr lvl="3">
              <a:buNone/>
              <a:defRPr i="1" sz="800">
                <a:latin typeface="Trebuchet MS"/>
                <a:ea typeface="Trebuchet MS"/>
                <a:cs typeface="Trebuchet MS"/>
                <a:sym typeface="Trebuchet MS"/>
              </a:defRPr>
            </a:lvl4pPr>
            <a:lvl5pPr lvl="4">
              <a:buNone/>
              <a:defRPr i="1" sz="800">
                <a:latin typeface="Trebuchet MS"/>
                <a:ea typeface="Trebuchet MS"/>
                <a:cs typeface="Trebuchet MS"/>
                <a:sym typeface="Trebuchet MS"/>
              </a:defRPr>
            </a:lvl5pPr>
            <a:lvl6pPr lvl="5">
              <a:buNone/>
              <a:defRPr i="1" sz="800">
                <a:latin typeface="Trebuchet MS"/>
                <a:ea typeface="Trebuchet MS"/>
                <a:cs typeface="Trebuchet MS"/>
                <a:sym typeface="Trebuchet MS"/>
              </a:defRPr>
            </a:lvl6pPr>
            <a:lvl7pPr lvl="6">
              <a:buNone/>
              <a:defRPr i="1" sz="800">
                <a:latin typeface="Trebuchet MS"/>
                <a:ea typeface="Trebuchet MS"/>
                <a:cs typeface="Trebuchet MS"/>
                <a:sym typeface="Trebuchet MS"/>
              </a:defRPr>
            </a:lvl7pPr>
            <a:lvl8pPr lvl="7">
              <a:buNone/>
              <a:defRPr i="1" sz="800">
                <a:latin typeface="Trebuchet MS"/>
                <a:ea typeface="Trebuchet MS"/>
                <a:cs typeface="Trebuchet MS"/>
                <a:sym typeface="Trebuchet MS"/>
              </a:defRPr>
            </a:lvl8pPr>
            <a:lvl9pPr lvl="8">
              <a:buNone/>
              <a:defRPr i="1" sz="800">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s"/>
              <a:t>‹#›</a:t>
            </a:fld>
            <a:endParaRPr sz="6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Trebuchet MS"/>
              <a:buNone/>
              <a:defRPr b="1" sz="2800">
                <a:solidFill>
                  <a:schemeClr val="dk2"/>
                </a:solidFill>
                <a:latin typeface="Trebuchet MS"/>
                <a:ea typeface="Trebuchet MS"/>
                <a:cs typeface="Trebuchet MS"/>
                <a:sym typeface="Trebuchet MS"/>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Trebuchet MS"/>
              <a:buChar char="●"/>
              <a:defRPr sz="1300">
                <a:solidFill>
                  <a:schemeClr val="accent1"/>
                </a:solidFill>
                <a:latin typeface="Trebuchet MS"/>
                <a:ea typeface="Trebuchet MS"/>
                <a:cs typeface="Trebuchet MS"/>
                <a:sym typeface="Trebuchet MS"/>
              </a:defRPr>
            </a:lvl1pPr>
            <a:lvl2pPr indent="-298450" lvl="1" marL="9144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2pPr>
            <a:lvl3pPr indent="-298450" lvl="2" marL="13716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3pPr>
            <a:lvl4pPr indent="-298450" lvl="3" marL="18288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4pPr>
            <a:lvl5pPr indent="-298450" lvl="4" marL="22860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5pPr>
            <a:lvl6pPr indent="-298450" lvl="5" marL="27432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6pPr>
            <a:lvl7pPr indent="-298450" lvl="6" marL="32004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7pPr>
            <a:lvl8pPr indent="-298450" lvl="7" marL="36576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8pPr>
            <a:lvl9pPr indent="-298450" lvl="8" marL="4114800">
              <a:lnSpc>
                <a:spcPct val="115000"/>
              </a:lnSpc>
              <a:spcBef>
                <a:spcPts val="0"/>
              </a:spcBef>
              <a:spcAft>
                <a:spcPts val="0"/>
              </a:spcAft>
              <a:buClr>
                <a:schemeClr val="accent1"/>
              </a:buClr>
              <a:buSzPts val="1100"/>
              <a:buFont typeface="Trebuchet MS"/>
              <a:buChar char="■"/>
              <a:defRPr sz="1100">
                <a:solidFill>
                  <a:schemeClr val="accent1"/>
                </a:solidFill>
                <a:latin typeface="Trebuchet MS"/>
                <a:ea typeface="Trebuchet MS"/>
                <a:cs typeface="Trebuchet MS"/>
                <a:sym typeface="Trebuchet MS"/>
              </a:defRPr>
            </a:lvl9pPr>
          </a:lstStyle>
          <a:p/>
        </p:txBody>
      </p:sp>
      <p:sp>
        <p:nvSpPr>
          <p:cNvPr id="8" name="Google Shape;8;p1"/>
          <p:cNvSpPr txBox="1"/>
          <p:nvPr>
            <p:ph idx="12" type="sldNum"/>
          </p:nvPr>
        </p:nvSpPr>
        <p:spPr>
          <a:xfrm>
            <a:off x="154302" y="4749851"/>
            <a:ext cx="548700" cy="393600"/>
          </a:xfrm>
          <a:prstGeom prst="rect">
            <a:avLst/>
          </a:prstGeom>
          <a:noFill/>
          <a:ln>
            <a:noFill/>
          </a:ln>
        </p:spPr>
        <p:txBody>
          <a:bodyPr anchorCtr="0" anchor="ctr" bIns="91425" lIns="91425" spcFirstLastPara="1" rIns="91425" wrap="square" tIns="91425">
            <a:normAutofit/>
          </a:bodyPr>
          <a:lstStyle>
            <a:lvl1pPr lvl="0">
              <a:buNone/>
              <a:defRPr sz="1000">
                <a:solidFill>
                  <a:schemeClr val="accent1"/>
                </a:solidFill>
                <a:latin typeface="Lato"/>
                <a:ea typeface="Lato"/>
                <a:cs typeface="Lato"/>
                <a:sym typeface="Lato"/>
              </a:defRPr>
            </a:lvl1pPr>
            <a:lvl2pPr lvl="1">
              <a:buNone/>
              <a:defRPr sz="1000">
                <a:solidFill>
                  <a:schemeClr val="accent1"/>
                </a:solidFill>
                <a:latin typeface="Lato"/>
                <a:ea typeface="Lato"/>
                <a:cs typeface="Lato"/>
                <a:sym typeface="Lato"/>
              </a:defRPr>
            </a:lvl2pPr>
            <a:lvl3pPr lvl="2">
              <a:buNone/>
              <a:defRPr sz="1000">
                <a:solidFill>
                  <a:schemeClr val="accent1"/>
                </a:solidFill>
                <a:latin typeface="Lato"/>
                <a:ea typeface="Lato"/>
                <a:cs typeface="Lato"/>
                <a:sym typeface="Lato"/>
              </a:defRPr>
            </a:lvl3pPr>
            <a:lvl4pPr lvl="3">
              <a:buNone/>
              <a:defRPr sz="1000">
                <a:solidFill>
                  <a:schemeClr val="accent1"/>
                </a:solidFill>
                <a:latin typeface="Lato"/>
                <a:ea typeface="Lato"/>
                <a:cs typeface="Lato"/>
                <a:sym typeface="Lato"/>
              </a:defRPr>
            </a:lvl4pPr>
            <a:lvl5pPr lvl="4">
              <a:buNone/>
              <a:defRPr sz="1000">
                <a:solidFill>
                  <a:schemeClr val="accent1"/>
                </a:solidFill>
                <a:latin typeface="Lato"/>
                <a:ea typeface="Lato"/>
                <a:cs typeface="Lato"/>
                <a:sym typeface="Lato"/>
              </a:defRPr>
            </a:lvl5pPr>
            <a:lvl6pPr lvl="5">
              <a:buNone/>
              <a:defRPr sz="1000">
                <a:solidFill>
                  <a:schemeClr val="accent1"/>
                </a:solidFill>
                <a:latin typeface="Lato"/>
                <a:ea typeface="Lato"/>
                <a:cs typeface="Lato"/>
                <a:sym typeface="Lato"/>
              </a:defRPr>
            </a:lvl6pPr>
            <a:lvl7pPr lvl="6">
              <a:buNone/>
              <a:defRPr sz="1000">
                <a:solidFill>
                  <a:schemeClr val="accent1"/>
                </a:solidFill>
                <a:latin typeface="Lato"/>
                <a:ea typeface="Lato"/>
                <a:cs typeface="Lato"/>
                <a:sym typeface="Lato"/>
              </a:defRPr>
            </a:lvl7pPr>
            <a:lvl8pPr lvl="7">
              <a:buNone/>
              <a:defRPr sz="1000">
                <a:solidFill>
                  <a:schemeClr val="accent1"/>
                </a:solidFill>
                <a:latin typeface="Lato"/>
                <a:ea typeface="Lato"/>
                <a:cs typeface="Lato"/>
                <a:sym typeface="Lato"/>
              </a:defRPr>
            </a:lvl8pPr>
            <a:lvl9pPr lvl="8">
              <a:buNone/>
              <a:defRPr sz="1000">
                <a:solidFill>
                  <a:schemeClr val="accen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s"/>
              <a:t>‹#›</a:t>
            </a:fld>
            <a:endParaRPr/>
          </a:p>
        </p:txBody>
      </p:sp>
      <p:pic>
        <p:nvPicPr>
          <p:cNvPr id="9" name="Google Shape;9;p1"/>
          <p:cNvPicPr preferRelativeResize="0"/>
          <p:nvPr/>
        </p:nvPicPr>
        <p:blipFill>
          <a:blip r:embed="rId1">
            <a:alphaModFix/>
          </a:blip>
          <a:stretch>
            <a:fillRect/>
          </a:stretch>
        </p:blipFill>
        <p:spPr>
          <a:xfrm>
            <a:off x="7556150" y="4438050"/>
            <a:ext cx="1380375" cy="610375"/>
          </a:xfrm>
          <a:prstGeom prst="rect">
            <a:avLst/>
          </a:prstGeom>
          <a:noFill/>
          <a:ln>
            <a:noFill/>
          </a:ln>
        </p:spPr>
      </p:pic>
      <p:sp>
        <p:nvSpPr>
          <p:cNvPr id="10" name="Google Shape;10;p1"/>
          <p:cNvSpPr txBox="1"/>
          <p:nvPr/>
        </p:nvSpPr>
        <p:spPr>
          <a:xfrm>
            <a:off x="171150" y="4372525"/>
            <a:ext cx="404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900">
                <a:latin typeface="Trebuchet MS"/>
                <a:ea typeface="Trebuchet MS"/>
                <a:cs typeface="Trebuchet MS"/>
                <a:sym typeface="Trebuchet MS"/>
              </a:rPr>
              <a:t>Programación Orientada a Objetos</a:t>
            </a:r>
            <a:br>
              <a:rPr i="1" lang="es" sz="900">
                <a:latin typeface="Trebuchet MS"/>
                <a:ea typeface="Trebuchet MS"/>
                <a:cs typeface="Trebuchet MS"/>
                <a:sym typeface="Trebuchet MS"/>
              </a:rPr>
            </a:br>
            <a:r>
              <a:rPr i="1" lang="es" sz="900">
                <a:latin typeface="Trebuchet MS"/>
                <a:ea typeface="Trebuchet MS"/>
                <a:cs typeface="Trebuchet MS"/>
                <a:sym typeface="Trebuchet MS"/>
              </a:rPr>
              <a:t>2023-2</a:t>
            </a:r>
            <a:br>
              <a:rPr i="1" lang="es" sz="900">
                <a:latin typeface="Trebuchet MS"/>
                <a:ea typeface="Trebuchet MS"/>
                <a:cs typeface="Trebuchet MS"/>
                <a:sym typeface="Trebuchet MS"/>
              </a:rPr>
            </a:br>
            <a:r>
              <a:rPr i="1" lang="es" sz="700">
                <a:latin typeface="Trebuchet MS"/>
                <a:ea typeface="Trebuchet MS"/>
                <a:cs typeface="Trebuchet MS"/>
                <a:sym typeface="Trebuchet MS"/>
              </a:rPr>
              <a:t>Facultad de ingeniería</a:t>
            </a:r>
            <a:endParaRPr i="1" sz="700">
              <a:latin typeface="Trebuchet MS"/>
              <a:ea typeface="Trebuchet MS"/>
              <a:cs typeface="Trebuchet MS"/>
              <a:sym typeface="Trebuchet MS"/>
            </a:endParaRPr>
          </a:p>
        </p:txBody>
      </p:sp>
      <p:cxnSp>
        <p:nvCxnSpPr>
          <p:cNvPr id="11" name="Google Shape;11;p1"/>
          <p:cNvCxnSpPr/>
          <p:nvPr/>
        </p:nvCxnSpPr>
        <p:spPr>
          <a:xfrm>
            <a:off x="0" y="4372525"/>
            <a:ext cx="9152100" cy="15900"/>
          </a:xfrm>
          <a:prstGeom prst="straightConnector1">
            <a:avLst/>
          </a:prstGeom>
          <a:noFill/>
          <a:ln cap="flat" cmpd="sng" w="9525">
            <a:solidFill>
              <a:srgbClr val="999999"/>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mailto:lamongual@unal.edu.co" TargetMode="External"/><Relationship Id="rId4" Type="http://schemas.openxmlformats.org/officeDocument/2006/relationships/hyperlink" Target="mailto:mapenav@unal.edu.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4418524" cy="4418524"/>
          </a:xfrm>
          <a:prstGeom prst="rect">
            <a:avLst/>
          </a:prstGeom>
          <a:noFill/>
          <a:ln>
            <a:noFill/>
          </a:ln>
        </p:spPr>
      </p:pic>
      <p:pic>
        <p:nvPicPr>
          <p:cNvPr id="87" name="Google Shape;87;p13"/>
          <p:cNvPicPr preferRelativeResize="0"/>
          <p:nvPr/>
        </p:nvPicPr>
        <p:blipFill rotWithShape="1">
          <a:blip r:embed="rId4">
            <a:alphaModFix/>
          </a:blip>
          <a:srcRect b="-3931" l="0" r="0" t="2870"/>
          <a:stretch/>
        </p:blipFill>
        <p:spPr>
          <a:xfrm>
            <a:off x="4418525" y="0"/>
            <a:ext cx="4749850" cy="4608399"/>
          </a:xfrm>
          <a:prstGeom prst="rect">
            <a:avLst/>
          </a:prstGeom>
          <a:noFill/>
          <a:ln>
            <a:noFill/>
          </a:ln>
        </p:spPr>
      </p:pic>
      <p:sp>
        <p:nvSpPr>
          <p:cNvPr id="88" name="Google Shape;88;p13"/>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nvSpPr>
        <p:spPr>
          <a:xfrm>
            <a:off x="154300" y="131175"/>
            <a:ext cx="43701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2500">
                <a:solidFill>
                  <a:schemeClr val="lt1"/>
                </a:solidFill>
                <a:highlight>
                  <a:schemeClr val="dk2"/>
                </a:highlight>
                <a:latin typeface="Trebuchet MS"/>
                <a:ea typeface="Trebuchet MS"/>
                <a:cs typeface="Trebuchet MS"/>
                <a:sym typeface="Trebuchet MS"/>
              </a:rPr>
              <a:t>Características funcionales Python</a:t>
            </a:r>
            <a:endParaRPr b="1" sz="2300">
              <a:solidFill>
                <a:schemeClr val="lt1"/>
              </a:solidFill>
              <a:highlight>
                <a:schemeClr val="dk2"/>
              </a:highlight>
            </a:endParaRPr>
          </a:p>
        </p:txBody>
      </p:sp>
      <p:sp>
        <p:nvSpPr>
          <p:cNvPr id="90" name="Google Shape;90;p13"/>
          <p:cNvSpPr/>
          <p:nvPr/>
        </p:nvSpPr>
        <p:spPr>
          <a:xfrm>
            <a:off x="6046900" y="3927775"/>
            <a:ext cx="3033000" cy="3540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2"/>
                </a:solidFill>
                <a:latin typeface="Trebuchet MS"/>
                <a:ea typeface="Trebuchet MS"/>
                <a:cs typeface="Trebuchet MS"/>
                <a:sym typeface="Trebuchet MS"/>
              </a:rPr>
              <a:t>Objetivo </a:t>
            </a:r>
            <a:r>
              <a:rPr lang="es" sz="1000">
                <a:solidFill>
                  <a:schemeClr val="lt1"/>
                </a:solidFill>
                <a:latin typeface="Trebuchet MS"/>
                <a:ea typeface="Trebuchet MS"/>
                <a:cs typeface="Trebuchet MS"/>
                <a:sym typeface="Trebuchet MS"/>
              </a:rPr>
              <a:t>Conocer características funcionales ofrecidas por python</a:t>
            </a:r>
            <a:endParaRPr sz="10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01" name="Google Shape;201;p22"/>
          <p:cNvSpPr txBox="1"/>
          <p:nvPr/>
        </p:nvSpPr>
        <p:spPr>
          <a:xfrm>
            <a:off x="2374200" y="1862850"/>
            <a:ext cx="4395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Funciones lambda</a:t>
            </a:r>
            <a:endParaRPr sz="35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07" name="Google Shape;207;p23"/>
          <p:cNvSpPr txBox="1"/>
          <p:nvPr/>
        </p:nvSpPr>
        <p:spPr>
          <a:xfrm>
            <a:off x="703000" y="1339725"/>
            <a:ext cx="439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Una función lambda es una pequeña función anónima en Python.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Puede tener cualquier número de argumentos, pero solo una expresión.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La expresión es el valor de retorno.</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No se le da un nombre explícitamente, se conoce como una función anónima.</a:t>
            </a:r>
            <a:endParaRPr>
              <a:latin typeface="Trebuchet MS"/>
              <a:ea typeface="Trebuchet MS"/>
              <a:cs typeface="Trebuchet MS"/>
              <a:sym typeface="Trebuchet MS"/>
            </a:endParaRPr>
          </a:p>
        </p:txBody>
      </p:sp>
      <p:sp>
        <p:nvSpPr>
          <p:cNvPr id="208" name="Google Shape;208;p23"/>
          <p:cNvSpPr txBox="1"/>
          <p:nvPr/>
        </p:nvSpPr>
        <p:spPr>
          <a:xfrm>
            <a:off x="5273200" y="880350"/>
            <a:ext cx="296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rebuchet MS"/>
                <a:ea typeface="Trebuchet MS"/>
                <a:cs typeface="Trebuchet MS"/>
                <a:sym typeface="Trebuchet MS"/>
              </a:rPr>
              <a:t>Sintaxis</a:t>
            </a:r>
            <a:endParaRPr>
              <a:latin typeface="Trebuchet MS"/>
              <a:ea typeface="Trebuchet MS"/>
              <a:cs typeface="Trebuchet MS"/>
              <a:sym typeface="Trebuchet MS"/>
            </a:endParaRPr>
          </a:p>
          <a:p>
            <a:pPr indent="0" lvl="0" marL="0" rtl="0" algn="l">
              <a:spcBef>
                <a:spcPts val="0"/>
              </a:spcBef>
              <a:spcAft>
                <a:spcPts val="0"/>
              </a:spcAft>
              <a:buNone/>
            </a:pPr>
            <a:r>
              <a:rPr b="1" lang="es">
                <a:solidFill>
                  <a:schemeClr val="accent1"/>
                </a:solidFill>
                <a:latin typeface="Consolas"/>
                <a:ea typeface="Consolas"/>
                <a:cs typeface="Consolas"/>
                <a:sym typeface="Consolas"/>
              </a:rPr>
              <a:t>lambda</a:t>
            </a:r>
            <a:r>
              <a:rPr lang="es">
                <a:latin typeface="Consolas"/>
                <a:ea typeface="Consolas"/>
                <a:cs typeface="Consolas"/>
                <a:sym typeface="Consolas"/>
              </a:rPr>
              <a:t> argumentos:expresión</a:t>
            </a:r>
            <a:endParaRPr>
              <a:latin typeface="Consolas"/>
              <a:ea typeface="Consolas"/>
              <a:cs typeface="Consolas"/>
              <a:sym typeface="Consolas"/>
            </a:endParaRPr>
          </a:p>
        </p:txBody>
      </p:sp>
      <p:pic>
        <p:nvPicPr>
          <p:cNvPr id="209" name="Google Shape;209;p23"/>
          <p:cNvPicPr preferRelativeResize="0"/>
          <p:nvPr/>
        </p:nvPicPr>
        <p:blipFill>
          <a:blip r:embed="rId3">
            <a:alphaModFix/>
          </a:blip>
          <a:stretch>
            <a:fillRect/>
          </a:stretch>
        </p:blipFill>
        <p:spPr>
          <a:xfrm>
            <a:off x="877600" y="3032925"/>
            <a:ext cx="4227025" cy="1105198"/>
          </a:xfrm>
          <a:prstGeom prst="rect">
            <a:avLst/>
          </a:prstGeom>
          <a:noFill/>
          <a:ln>
            <a:noFill/>
          </a:ln>
        </p:spPr>
      </p:pic>
      <p:sp>
        <p:nvSpPr>
          <p:cNvPr id="210" name="Google Shape;210;p23"/>
          <p:cNvSpPr txBox="1"/>
          <p:nvPr/>
        </p:nvSpPr>
        <p:spPr>
          <a:xfrm>
            <a:off x="877600" y="900500"/>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Trebuchet MS"/>
                <a:ea typeface="Trebuchet MS"/>
                <a:cs typeface="Trebuchet MS"/>
                <a:sym typeface="Trebuchet MS"/>
              </a:rPr>
              <a:t>Funciones lambda (funciones anónimas)</a:t>
            </a:r>
            <a:endParaRPr b="1">
              <a:solidFill>
                <a:schemeClr val="dk1"/>
              </a:solidFill>
              <a:latin typeface="Trebuchet MS"/>
              <a:ea typeface="Trebuchet MS"/>
              <a:cs typeface="Trebuchet MS"/>
              <a:sym typeface="Trebuchet MS"/>
            </a:endParaRPr>
          </a:p>
        </p:txBody>
      </p:sp>
      <p:sp>
        <p:nvSpPr>
          <p:cNvPr id="211" name="Google Shape;211;p23"/>
          <p:cNvSpPr/>
          <p:nvPr/>
        </p:nvSpPr>
        <p:spPr>
          <a:xfrm>
            <a:off x="45776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Funciones lambda</a:t>
            </a:r>
            <a:endParaRPr sz="300">
              <a:latin typeface="Trebuchet MS"/>
              <a:ea typeface="Trebuchet MS"/>
              <a:cs typeface="Trebuchet MS"/>
              <a:sym typeface="Trebuchet MS"/>
            </a:endParaRPr>
          </a:p>
        </p:txBody>
      </p:sp>
      <p:sp>
        <p:nvSpPr>
          <p:cNvPr id="212" name="Google Shape;212;p23"/>
          <p:cNvSpPr/>
          <p:nvPr/>
        </p:nvSpPr>
        <p:spPr>
          <a:xfrm>
            <a:off x="6893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Colecciones</a:t>
            </a:r>
            <a:endParaRPr sz="1600">
              <a:solidFill>
                <a:srgbClr val="A4C2F4"/>
              </a:solidFill>
              <a:latin typeface="Trebuchet MS"/>
              <a:ea typeface="Trebuchet MS"/>
              <a:cs typeface="Trebuchet MS"/>
              <a:sym typeface="Trebuchet MS"/>
            </a:endParaRPr>
          </a:p>
        </p:txBody>
      </p:sp>
      <p:sp>
        <p:nvSpPr>
          <p:cNvPr id="213" name="Google Shape;213;p23"/>
          <p:cNvSpPr/>
          <p:nvPr/>
        </p:nvSpPr>
        <p:spPr>
          <a:xfrm>
            <a:off x="25520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Comprensión de listas</a:t>
            </a:r>
            <a:endParaRPr sz="1600">
              <a:solidFill>
                <a:srgbClr val="A4C2F4"/>
              </a:solidFill>
              <a:latin typeface="Trebuchet MS"/>
              <a:ea typeface="Trebuchet MS"/>
              <a:cs typeface="Trebuchet MS"/>
              <a:sym typeface="Trebuchet MS"/>
            </a:endParaRPr>
          </a:p>
        </p:txBody>
      </p:sp>
      <p:sp>
        <p:nvSpPr>
          <p:cNvPr id="214" name="Google Shape;214;p23"/>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map</a:t>
            </a:r>
            <a:endParaRPr sz="1800">
              <a:solidFill>
                <a:srgbClr val="A4C2F4"/>
              </a:solidFill>
              <a:latin typeface="Trebuchet MS"/>
              <a:ea typeface="Trebuchet MS"/>
              <a:cs typeface="Trebuchet MS"/>
              <a:sym typeface="Trebuchet MS"/>
            </a:endParaRPr>
          </a:p>
        </p:txBody>
      </p:sp>
      <p:grpSp>
        <p:nvGrpSpPr>
          <p:cNvPr id="215" name="Google Shape;215;p23"/>
          <p:cNvGrpSpPr/>
          <p:nvPr/>
        </p:nvGrpSpPr>
        <p:grpSpPr>
          <a:xfrm>
            <a:off x="5273200" y="1884300"/>
            <a:ext cx="3497486" cy="2149224"/>
            <a:chOff x="5273200" y="1884300"/>
            <a:chExt cx="3497486" cy="2149224"/>
          </a:xfrm>
        </p:grpSpPr>
        <p:pic>
          <p:nvPicPr>
            <p:cNvPr id="216" name="Google Shape;216;p23"/>
            <p:cNvPicPr preferRelativeResize="0"/>
            <p:nvPr/>
          </p:nvPicPr>
          <p:blipFill>
            <a:blip r:embed="rId4">
              <a:alphaModFix/>
            </a:blip>
            <a:stretch>
              <a:fillRect/>
            </a:stretch>
          </p:blipFill>
          <p:spPr>
            <a:xfrm>
              <a:off x="5273200" y="1884300"/>
              <a:ext cx="3415500" cy="975850"/>
            </a:xfrm>
            <a:prstGeom prst="rect">
              <a:avLst/>
            </a:prstGeom>
            <a:noFill/>
            <a:ln>
              <a:noFill/>
            </a:ln>
          </p:spPr>
        </p:pic>
        <p:pic>
          <p:nvPicPr>
            <p:cNvPr id="217" name="Google Shape;217;p23"/>
            <p:cNvPicPr preferRelativeResize="0"/>
            <p:nvPr/>
          </p:nvPicPr>
          <p:blipFill>
            <a:blip r:embed="rId5">
              <a:alphaModFix/>
            </a:blip>
            <a:stretch>
              <a:fillRect/>
            </a:stretch>
          </p:blipFill>
          <p:spPr>
            <a:xfrm>
              <a:off x="5273200" y="3228349"/>
              <a:ext cx="3497486" cy="8051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23" name="Google Shape;223;p24"/>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Función map</a:t>
            </a:r>
            <a:endParaRPr sz="35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29" name="Google Shape;229;p25"/>
          <p:cNvSpPr txBox="1"/>
          <p:nvPr/>
        </p:nvSpPr>
        <p:spPr>
          <a:xfrm>
            <a:off x="689350" y="700250"/>
            <a:ext cx="20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Función </a:t>
            </a:r>
            <a:r>
              <a:rPr b="1" lang="es" sz="1600">
                <a:solidFill>
                  <a:schemeClr val="dk1"/>
                </a:solidFill>
                <a:latin typeface="Consolas"/>
                <a:ea typeface="Consolas"/>
                <a:cs typeface="Consolas"/>
                <a:sym typeface="Consolas"/>
              </a:rPr>
              <a:t>map</a:t>
            </a:r>
            <a:endParaRPr>
              <a:latin typeface="Consolas"/>
              <a:ea typeface="Consolas"/>
              <a:cs typeface="Consolas"/>
              <a:sym typeface="Consolas"/>
            </a:endParaRPr>
          </a:p>
        </p:txBody>
      </p:sp>
      <p:sp>
        <p:nvSpPr>
          <p:cNvPr id="230" name="Google Shape;230;p25"/>
          <p:cNvSpPr/>
          <p:nvPr/>
        </p:nvSpPr>
        <p:spPr>
          <a:xfrm>
            <a:off x="65634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Función map</a:t>
            </a:r>
            <a:endParaRPr sz="300">
              <a:latin typeface="Trebuchet MS"/>
              <a:ea typeface="Trebuchet MS"/>
              <a:cs typeface="Trebuchet MS"/>
              <a:sym typeface="Trebuchet MS"/>
            </a:endParaRPr>
          </a:p>
        </p:txBody>
      </p:sp>
      <p:sp>
        <p:nvSpPr>
          <p:cNvPr id="231" name="Google Shape;231;p25"/>
          <p:cNvSpPr/>
          <p:nvPr/>
        </p:nvSpPr>
        <p:spPr>
          <a:xfrm>
            <a:off x="6893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Colecciones</a:t>
            </a:r>
            <a:endParaRPr sz="1600">
              <a:solidFill>
                <a:srgbClr val="A4C2F4"/>
              </a:solidFill>
              <a:latin typeface="Trebuchet MS"/>
              <a:ea typeface="Trebuchet MS"/>
              <a:cs typeface="Trebuchet MS"/>
              <a:sym typeface="Trebuchet MS"/>
            </a:endParaRPr>
          </a:p>
        </p:txBody>
      </p:sp>
      <p:sp>
        <p:nvSpPr>
          <p:cNvPr id="232" name="Google Shape;232;p25"/>
          <p:cNvSpPr/>
          <p:nvPr/>
        </p:nvSpPr>
        <p:spPr>
          <a:xfrm>
            <a:off x="25520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Comprensión de listas</a:t>
            </a:r>
            <a:endParaRPr sz="1600">
              <a:solidFill>
                <a:srgbClr val="A4C2F4"/>
              </a:solidFill>
              <a:latin typeface="Trebuchet MS"/>
              <a:ea typeface="Trebuchet MS"/>
              <a:cs typeface="Trebuchet MS"/>
              <a:sym typeface="Trebuchet MS"/>
            </a:endParaRPr>
          </a:p>
        </p:txBody>
      </p:sp>
      <p:sp>
        <p:nvSpPr>
          <p:cNvPr id="233" name="Google Shape;233;p25"/>
          <p:cNvSpPr/>
          <p:nvPr/>
        </p:nvSpPr>
        <p:spPr>
          <a:xfrm>
            <a:off x="45720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234" name="Google Shape;234;p25"/>
          <p:cNvSpPr txBox="1"/>
          <p:nvPr/>
        </p:nvSpPr>
        <p:spPr>
          <a:xfrm>
            <a:off x="778400" y="1167600"/>
            <a:ext cx="3876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Función incorporada en Python que permite aplicar una función a todos los elementos de una colección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Retorna una colección “mapeada”</a:t>
            </a:r>
            <a:endParaRPr>
              <a:latin typeface="Trebuchet MS"/>
              <a:ea typeface="Trebuchet MS"/>
              <a:cs typeface="Trebuchet MS"/>
              <a:sym typeface="Trebuchet MS"/>
            </a:endParaRPr>
          </a:p>
        </p:txBody>
      </p:sp>
      <p:sp>
        <p:nvSpPr>
          <p:cNvPr id="235" name="Google Shape;235;p25"/>
          <p:cNvSpPr txBox="1"/>
          <p:nvPr/>
        </p:nvSpPr>
        <p:spPr>
          <a:xfrm>
            <a:off x="778400" y="2297025"/>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2"/>
                </a:solidFill>
                <a:latin typeface="Consolas"/>
                <a:ea typeface="Consolas"/>
                <a:cs typeface="Consolas"/>
                <a:sym typeface="Consolas"/>
              </a:rPr>
              <a:t>nuevo_iterable</a:t>
            </a:r>
            <a:r>
              <a:rPr lang="es">
                <a:solidFill>
                  <a:schemeClr val="accent1"/>
                </a:solidFill>
                <a:latin typeface="Consolas"/>
                <a:ea typeface="Consolas"/>
                <a:cs typeface="Consolas"/>
                <a:sym typeface="Consolas"/>
              </a:rPr>
              <a:t> </a:t>
            </a:r>
            <a:r>
              <a:rPr b="1" lang="es">
                <a:solidFill>
                  <a:srgbClr val="660000"/>
                </a:solidFill>
                <a:latin typeface="Consolas"/>
                <a:ea typeface="Consolas"/>
                <a:cs typeface="Consolas"/>
                <a:sym typeface="Consolas"/>
              </a:rPr>
              <a:t>=</a:t>
            </a:r>
            <a:r>
              <a:rPr lang="es">
                <a:solidFill>
                  <a:schemeClr val="accent1"/>
                </a:solidFill>
                <a:latin typeface="Consolas"/>
                <a:ea typeface="Consolas"/>
                <a:cs typeface="Consolas"/>
                <a:sym typeface="Consolas"/>
              </a:rPr>
              <a:t> map</a:t>
            </a:r>
            <a:r>
              <a:rPr lang="es">
                <a:latin typeface="Consolas"/>
                <a:ea typeface="Consolas"/>
                <a:cs typeface="Consolas"/>
                <a:sym typeface="Consolas"/>
              </a:rPr>
              <a:t>(funcion, iterable)</a:t>
            </a:r>
            <a:endParaRPr>
              <a:latin typeface="Consolas"/>
              <a:ea typeface="Consolas"/>
              <a:cs typeface="Consolas"/>
              <a:sym typeface="Consolas"/>
            </a:endParaRPr>
          </a:p>
        </p:txBody>
      </p:sp>
      <p:sp>
        <p:nvSpPr>
          <p:cNvPr id="236" name="Google Shape;236;p25"/>
          <p:cNvSpPr txBox="1"/>
          <p:nvPr/>
        </p:nvSpPr>
        <p:spPr>
          <a:xfrm>
            <a:off x="778400" y="2979750"/>
            <a:ext cx="786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La función </a:t>
            </a:r>
            <a:r>
              <a:rPr b="1" lang="es">
                <a:latin typeface="Consolas"/>
                <a:ea typeface="Consolas"/>
                <a:cs typeface="Consolas"/>
                <a:sym typeface="Consolas"/>
              </a:rPr>
              <a:t>map</a:t>
            </a:r>
            <a:r>
              <a:rPr lang="es">
                <a:latin typeface="Trebuchet MS"/>
                <a:ea typeface="Trebuchet MS"/>
                <a:cs typeface="Trebuchet MS"/>
                <a:sym typeface="Trebuchet MS"/>
              </a:rPr>
              <a:t> devuelve un objeto map, que es un iterable. Para obtener una lista, es común convertir el resultado con la función list()</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Al ser una función incorporada, map suele ser más rápido que un bucle for tradicional, especialmente para listas grandes.</a:t>
            </a:r>
            <a:endParaRPr>
              <a:latin typeface="Trebuchet MS"/>
              <a:ea typeface="Trebuchet MS"/>
              <a:cs typeface="Trebuchet MS"/>
              <a:sym typeface="Trebuchet MS"/>
            </a:endParaRPr>
          </a:p>
        </p:txBody>
      </p:sp>
      <p:pic>
        <p:nvPicPr>
          <p:cNvPr id="237" name="Google Shape;237;p25"/>
          <p:cNvPicPr preferRelativeResize="0"/>
          <p:nvPr/>
        </p:nvPicPr>
        <p:blipFill>
          <a:blip r:embed="rId3">
            <a:alphaModFix/>
          </a:blip>
          <a:stretch>
            <a:fillRect/>
          </a:stretch>
        </p:blipFill>
        <p:spPr>
          <a:xfrm>
            <a:off x="4824900" y="709463"/>
            <a:ext cx="4105650" cy="205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43" name="Google Shape;243;p26"/>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Función reduce</a:t>
            </a:r>
            <a:endParaRPr sz="3500">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49" name="Google Shape;249;p27"/>
          <p:cNvSpPr/>
          <p:nvPr/>
        </p:nvSpPr>
        <p:spPr>
          <a:xfrm>
            <a:off x="7030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Función reduce</a:t>
            </a:r>
            <a:endParaRPr sz="300">
              <a:latin typeface="Trebuchet MS"/>
              <a:ea typeface="Trebuchet MS"/>
              <a:cs typeface="Trebuchet MS"/>
              <a:sym typeface="Trebuchet MS"/>
            </a:endParaRPr>
          </a:p>
        </p:txBody>
      </p:sp>
      <p:sp>
        <p:nvSpPr>
          <p:cNvPr id="250" name="Google Shape;250;p27"/>
          <p:cNvSpPr/>
          <p:nvPr/>
        </p:nvSpPr>
        <p:spPr>
          <a:xfrm>
            <a:off x="66685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Paquete functools</a:t>
            </a:r>
            <a:endParaRPr sz="1600">
              <a:solidFill>
                <a:srgbClr val="A4C2F4"/>
              </a:solidFill>
              <a:latin typeface="Trebuchet MS"/>
              <a:ea typeface="Trebuchet MS"/>
              <a:cs typeface="Trebuchet MS"/>
              <a:sym typeface="Trebuchet MS"/>
            </a:endParaRPr>
          </a:p>
        </p:txBody>
      </p:sp>
      <p:sp>
        <p:nvSpPr>
          <p:cNvPr id="251" name="Google Shape;251;p27"/>
          <p:cNvSpPr/>
          <p:nvPr/>
        </p:nvSpPr>
        <p:spPr>
          <a:xfrm>
            <a:off x="26515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accumulate</a:t>
            </a:r>
            <a:endParaRPr sz="1600">
              <a:solidFill>
                <a:srgbClr val="A4C2F4"/>
              </a:solidFill>
              <a:latin typeface="Trebuchet MS"/>
              <a:ea typeface="Trebuchet MS"/>
              <a:cs typeface="Trebuchet MS"/>
              <a:sym typeface="Trebuchet MS"/>
            </a:endParaRPr>
          </a:p>
        </p:txBody>
      </p:sp>
      <p:sp>
        <p:nvSpPr>
          <p:cNvPr id="252" name="Google Shape;252;p27"/>
          <p:cNvSpPr/>
          <p:nvPr/>
        </p:nvSpPr>
        <p:spPr>
          <a:xfrm>
            <a:off x="46771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filter</a:t>
            </a:r>
            <a:endParaRPr sz="1800">
              <a:solidFill>
                <a:srgbClr val="A4C2F4"/>
              </a:solidFill>
              <a:latin typeface="Trebuchet MS"/>
              <a:ea typeface="Trebuchet MS"/>
              <a:cs typeface="Trebuchet MS"/>
              <a:sym typeface="Trebuchet MS"/>
            </a:endParaRPr>
          </a:p>
        </p:txBody>
      </p:sp>
      <p:sp>
        <p:nvSpPr>
          <p:cNvPr id="253" name="Google Shape;253;p27"/>
          <p:cNvSpPr txBox="1"/>
          <p:nvPr/>
        </p:nvSpPr>
        <p:spPr>
          <a:xfrm>
            <a:off x="613100" y="816375"/>
            <a:ext cx="782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5"/>
                </a:solidFill>
                <a:latin typeface="Consolas"/>
                <a:ea typeface="Consolas"/>
                <a:cs typeface="Consolas"/>
                <a:sym typeface="Consolas"/>
              </a:rPr>
              <a:t>reduce()</a:t>
            </a:r>
            <a:r>
              <a:rPr lang="es">
                <a:solidFill>
                  <a:schemeClr val="accent5"/>
                </a:solidFill>
                <a:latin typeface="Consolas"/>
                <a:ea typeface="Consolas"/>
                <a:cs typeface="Consolas"/>
                <a:sym typeface="Consolas"/>
              </a:rPr>
              <a:t> </a:t>
            </a:r>
            <a:r>
              <a:rPr lang="es">
                <a:latin typeface="Trebuchet MS"/>
                <a:ea typeface="Trebuchet MS"/>
                <a:cs typeface="Trebuchet MS"/>
                <a:sym typeface="Trebuchet MS"/>
              </a:rPr>
              <a:t>aplica una función específica a todos los elementos de un iterable. El resultado es un único objeto o valor final. </a:t>
            </a:r>
            <a:r>
              <a:rPr i="1" lang="es">
                <a:latin typeface="Trebuchet MS"/>
                <a:ea typeface="Trebuchet MS"/>
                <a:cs typeface="Trebuchet MS"/>
                <a:sym typeface="Trebuchet MS"/>
              </a:rPr>
              <a:t>definida dentro del </a:t>
            </a:r>
            <a:r>
              <a:rPr i="1" lang="es">
                <a:latin typeface="Trebuchet MS"/>
                <a:ea typeface="Trebuchet MS"/>
                <a:cs typeface="Trebuchet MS"/>
                <a:sym typeface="Trebuchet MS"/>
              </a:rPr>
              <a:t>módulo </a:t>
            </a:r>
            <a:r>
              <a:rPr i="1" lang="es">
                <a:solidFill>
                  <a:schemeClr val="accent5"/>
                </a:solidFill>
                <a:latin typeface="Trebuchet MS"/>
                <a:ea typeface="Trebuchet MS"/>
                <a:cs typeface="Trebuchet MS"/>
                <a:sym typeface="Trebuchet MS"/>
              </a:rPr>
              <a:t>functools</a:t>
            </a:r>
            <a:r>
              <a:rPr i="1" lang="es">
                <a:latin typeface="Trebuchet MS"/>
                <a:ea typeface="Trebuchet MS"/>
                <a:cs typeface="Trebuchet MS"/>
                <a:sym typeface="Trebuchet MS"/>
              </a:rPr>
              <a:t>.</a:t>
            </a:r>
            <a:endParaRPr i="1">
              <a:latin typeface="Trebuchet MS"/>
              <a:ea typeface="Trebuchet MS"/>
              <a:cs typeface="Trebuchet MS"/>
              <a:sym typeface="Trebuchet MS"/>
            </a:endParaRPr>
          </a:p>
        </p:txBody>
      </p:sp>
      <p:sp>
        <p:nvSpPr>
          <p:cNvPr id="254" name="Google Shape;254;p27"/>
          <p:cNvSpPr txBox="1"/>
          <p:nvPr/>
        </p:nvSpPr>
        <p:spPr>
          <a:xfrm>
            <a:off x="702250" y="1501900"/>
            <a:ext cx="2969400" cy="2607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accent2"/>
                </a:solidFill>
                <a:latin typeface="Consolas"/>
                <a:ea typeface="Consolas"/>
                <a:cs typeface="Consolas"/>
                <a:sym typeface="Consolas"/>
              </a:rPr>
              <a:t>reduce</a:t>
            </a:r>
            <a:r>
              <a:rPr lang="es" sz="1200">
                <a:solidFill>
                  <a:schemeClr val="accent3"/>
                </a:solidFill>
                <a:latin typeface="Consolas"/>
                <a:ea typeface="Consolas"/>
                <a:cs typeface="Consolas"/>
                <a:sym typeface="Consolas"/>
              </a:rPr>
              <a:t>(</a:t>
            </a:r>
            <a:r>
              <a:rPr lang="es" sz="1200">
                <a:solidFill>
                  <a:schemeClr val="accent2"/>
                </a:solidFill>
                <a:latin typeface="Consolas"/>
                <a:ea typeface="Consolas"/>
                <a:cs typeface="Consolas"/>
                <a:sym typeface="Consolas"/>
              </a:rPr>
              <a:t>function</a:t>
            </a:r>
            <a:r>
              <a:rPr lang="es" sz="1200">
                <a:solidFill>
                  <a:schemeClr val="accent3"/>
                </a:solidFill>
                <a:latin typeface="Consolas"/>
                <a:ea typeface="Consolas"/>
                <a:cs typeface="Consolas"/>
                <a:sym typeface="Consolas"/>
              </a:rPr>
              <a:t>,</a:t>
            </a:r>
            <a:r>
              <a:rPr lang="es" sz="1200">
                <a:solidFill>
                  <a:schemeClr val="accent2"/>
                </a:solidFill>
                <a:latin typeface="Consolas"/>
                <a:ea typeface="Consolas"/>
                <a:cs typeface="Consolas"/>
                <a:sym typeface="Consolas"/>
              </a:rPr>
              <a:t> iterable</a:t>
            </a:r>
            <a:r>
              <a:rPr lang="es" sz="1200">
                <a:solidFill>
                  <a:schemeClr val="accent3"/>
                </a:solidFill>
                <a:latin typeface="Consolas"/>
                <a:ea typeface="Consolas"/>
                <a:cs typeface="Consolas"/>
                <a:sym typeface="Consolas"/>
              </a:rPr>
              <a:t>)</a:t>
            </a:r>
            <a:endParaRPr sz="1200">
              <a:solidFill>
                <a:schemeClr val="accent3"/>
              </a:solidFill>
              <a:latin typeface="Consolas"/>
              <a:ea typeface="Consolas"/>
              <a:cs typeface="Consolas"/>
              <a:sym typeface="Consolas"/>
            </a:endParaRPr>
          </a:p>
        </p:txBody>
      </p:sp>
      <p:pic>
        <p:nvPicPr>
          <p:cNvPr id="255" name="Google Shape;255;p27"/>
          <p:cNvPicPr preferRelativeResize="0"/>
          <p:nvPr/>
        </p:nvPicPr>
        <p:blipFill>
          <a:blip r:embed="rId3">
            <a:alphaModFix/>
          </a:blip>
          <a:stretch>
            <a:fillRect/>
          </a:stretch>
        </p:blipFill>
        <p:spPr>
          <a:xfrm>
            <a:off x="702250" y="1918613"/>
            <a:ext cx="3429500" cy="1750225"/>
          </a:xfrm>
          <a:prstGeom prst="rect">
            <a:avLst/>
          </a:prstGeom>
          <a:noFill/>
          <a:ln>
            <a:noFill/>
          </a:ln>
        </p:spPr>
      </p:pic>
      <p:pic>
        <p:nvPicPr>
          <p:cNvPr id="256" name="Google Shape;256;p27"/>
          <p:cNvPicPr preferRelativeResize="0"/>
          <p:nvPr/>
        </p:nvPicPr>
        <p:blipFill>
          <a:blip r:embed="rId4">
            <a:alphaModFix/>
          </a:blip>
          <a:stretch>
            <a:fillRect/>
          </a:stretch>
        </p:blipFill>
        <p:spPr>
          <a:xfrm>
            <a:off x="4285216" y="1501900"/>
            <a:ext cx="4365009" cy="1750200"/>
          </a:xfrm>
          <a:prstGeom prst="rect">
            <a:avLst/>
          </a:prstGeom>
          <a:noFill/>
          <a:ln>
            <a:noFill/>
          </a:ln>
        </p:spPr>
      </p:pic>
      <p:pic>
        <p:nvPicPr>
          <p:cNvPr id="257" name="Google Shape;257;p27"/>
          <p:cNvPicPr preferRelativeResize="0"/>
          <p:nvPr/>
        </p:nvPicPr>
        <p:blipFill>
          <a:blip r:embed="rId5">
            <a:alphaModFix/>
          </a:blip>
          <a:stretch>
            <a:fillRect/>
          </a:stretch>
        </p:blipFill>
        <p:spPr>
          <a:xfrm>
            <a:off x="4285225" y="3375421"/>
            <a:ext cx="2056250" cy="91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63" name="Google Shape;263;p28"/>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Función accumulate</a:t>
            </a:r>
            <a:endParaRPr sz="3500">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69" name="Google Shape;269;p29"/>
          <p:cNvSpPr/>
          <p:nvPr/>
        </p:nvSpPr>
        <p:spPr>
          <a:xfrm>
            <a:off x="27286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Función accumulate</a:t>
            </a:r>
            <a:endParaRPr sz="300">
              <a:latin typeface="Trebuchet MS"/>
              <a:ea typeface="Trebuchet MS"/>
              <a:cs typeface="Trebuchet MS"/>
              <a:sym typeface="Trebuchet MS"/>
            </a:endParaRPr>
          </a:p>
        </p:txBody>
      </p:sp>
      <p:sp>
        <p:nvSpPr>
          <p:cNvPr id="270" name="Google Shape;270;p29"/>
          <p:cNvSpPr/>
          <p:nvPr/>
        </p:nvSpPr>
        <p:spPr>
          <a:xfrm>
            <a:off x="66685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Paquete functools</a:t>
            </a:r>
            <a:endParaRPr sz="1600">
              <a:solidFill>
                <a:srgbClr val="A4C2F4"/>
              </a:solidFill>
              <a:latin typeface="Trebuchet MS"/>
              <a:ea typeface="Trebuchet MS"/>
              <a:cs typeface="Trebuchet MS"/>
              <a:sym typeface="Trebuchet MS"/>
            </a:endParaRPr>
          </a:p>
        </p:txBody>
      </p:sp>
      <p:sp>
        <p:nvSpPr>
          <p:cNvPr id="271" name="Google Shape;271;p29"/>
          <p:cNvSpPr/>
          <p:nvPr/>
        </p:nvSpPr>
        <p:spPr>
          <a:xfrm>
            <a:off x="7030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reduce</a:t>
            </a:r>
            <a:endParaRPr sz="1600">
              <a:solidFill>
                <a:srgbClr val="A4C2F4"/>
              </a:solidFill>
              <a:latin typeface="Trebuchet MS"/>
              <a:ea typeface="Trebuchet MS"/>
              <a:cs typeface="Trebuchet MS"/>
              <a:sym typeface="Trebuchet MS"/>
            </a:endParaRPr>
          </a:p>
        </p:txBody>
      </p:sp>
      <p:sp>
        <p:nvSpPr>
          <p:cNvPr id="272" name="Google Shape;272;p29"/>
          <p:cNvSpPr/>
          <p:nvPr/>
        </p:nvSpPr>
        <p:spPr>
          <a:xfrm>
            <a:off x="46771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filter</a:t>
            </a:r>
            <a:endParaRPr sz="1800">
              <a:solidFill>
                <a:srgbClr val="A4C2F4"/>
              </a:solidFill>
              <a:latin typeface="Trebuchet MS"/>
              <a:ea typeface="Trebuchet MS"/>
              <a:cs typeface="Trebuchet MS"/>
              <a:sym typeface="Trebuchet MS"/>
            </a:endParaRPr>
          </a:p>
        </p:txBody>
      </p:sp>
      <p:sp>
        <p:nvSpPr>
          <p:cNvPr id="273" name="Google Shape;273;p29"/>
          <p:cNvSpPr txBox="1"/>
          <p:nvPr/>
        </p:nvSpPr>
        <p:spPr>
          <a:xfrm>
            <a:off x="613100" y="816375"/>
            <a:ext cx="78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5"/>
                </a:solidFill>
                <a:latin typeface="Consolas"/>
                <a:ea typeface="Consolas"/>
                <a:cs typeface="Consolas"/>
                <a:sym typeface="Consolas"/>
              </a:rPr>
              <a:t>accumulate</a:t>
            </a:r>
            <a:r>
              <a:rPr b="1" lang="es">
                <a:solidFill>
                  <a:schemeClr val="accent5"/>
                </a:solidFill>
                <a:latin typeface="Consolas"/>
                <a:ea typeface="Consolas"/>
                <a:cs typeface="Consolas"/>
                <a:sym typeface="Consolas"/>
              </a:rPr>
              <a:t>()</a:t>
            </a:r>
            <a:r>
              <a:rPr lang="es">
                <a:solidFill>
                  <a:schemeClr val="accent5"/>
                </a:solidFill>
                <a:latin typeface="Consolas"/>
                <a:ea typeface="Consolas"/>
                <a:cs typeface="Consolas"/>
                <a:sym typeface="Consolas"/>
              </a:rPr>
              <a:t> </a:t>
            </a:r>
            <a:r>
              <a:rPr lang="es">
                <a:latin typeface="Trebuchet MS"/>
                <a:ea typeface="Trebuchet MS"/>
                <a:cs typeface="Trebuchet MS"/>
                <a:sym typeface="Trebuchet MS"/>
              </a:rPr>
              <a:t>aplica una función específica a todas las subsecuencias de elementos en un iterable. El resultado es un iterador que contiene todos los resultados intermedios. </a:t>
            </a:r>
            <a:r>
              <a:rPr i="1" lang="es">
                <a:latin typeface="Trebuchet MS"/>
                <a:ea typeface="Trebuchet MS"/>
                <a:cs typeface="Trebuchet MS"/>
                <a:sym typeface="Trebuchet MS"/>
              </a:rPr>
              <a:t>definida dentro del módulo itertools.</a:t>
            </a:r>
            <a:endParaRPr i="1">
              <a:latin typeface="Trebuchet MS"/>
              <a:ea typeface="Trebuchet MS"/>
              <a:cs typeface="Trebuchet MS"/>
              <a:sym typeface="Trebuchet MS"/>
            </a:endParaRPr>
          </a:p>
        </p:txBody>
      </p:sp>
      <p:sp>
        <p:nvSpPr>
          <p:cNvPr id="274" name="Google Shape;274;p29"/>
          <p:cNvSpPr txBox="1"/>
          <p:nvPr/>
        </p:nvSpPr>
        <p:spPr>
          <a:xfrm>
            <a:off x="702250" y="1730500"/>
            <a:ext cx="2969400" cy="2607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accent2"/>
                </a:solidFill>
                <a:latin typeface="Consolas"/>
                <a:ea typeface="Consolas"/>
                <a:cs typeface="Consolas"/>
                <a:sym typeface="Consolas"/>
              </a:rPr>
              <a:t>accumulate</a:t>
            </a:r>
            <a:r>
              <a:rPr lang="es" sz="1200">
                <a:solidFill>
                  <a:schemeClr val="accent3"/>
                </a:solidFill>
                <a:latin typeface="Consolas"/>
                <a:ea typeface="Consolas"/>
                <a:cs typeface="Consolas"/>
                <a:sym typeface="Consolas"/>
              </a:rPr>
              <a:t>(</a:t>
            </a:r>
            <a:r>
              <a:rPr lang="es" sz="1200">
                <a:solidFill>
                  <a:schemeClr val="accent2"/>
                </a:solidFill>
                <a:latin typeface="Consolas"/>
                <a:ea typeface="Consolas"/>
                <a:cs typeface="Consolas"/>
                <a:sym typeface="Consolas"/>
              </a:rPr>
              <a:t>iterable, </a:t>
            </a:r>
            <a:r>
              <a:rPr lang="es" sz="1200">
                <a:solidFill>
                  <a:schemeClr val="accent2"/>
                </a:solidFill>
                <a:latin typeface="Consolas"/>
                <a:ea typeface="Consolas"/>
                <a:cs typeface="Consolas"/>
                <a:sym typeface="Consolas"/>
              </a:rPr>
              <a:t>function</a:t>
            </a:r>
            <a:r>
              <a:rPr lang="es" sz="1200">
                <a:solidFill>
                  <a:schemeClr val="accent3"/>
                </a:solidFill>
                <a:latin typeface="Consolas"/>
                <a:ea typeface="Consolas"/>
                <a:cs typeface="Consolas"/>
                <a:sym typeface="Consolas"/>
              </a:rPr>
              <a:t>)</a:t>
            </a:r>
            <a:endParaRPr sz="1200">
              <a:solidFill>
                <a:schemeClr val="accent3"/>
              </a:solidFill>
              <a:latin typeface="Consolas"/>
              <a:ea typeface="Consolas"/>
              <a:cs typeface="Consolas"/>
              <a:sym typeface="Consolas"/>
            </a:endParaRPr>
          </a:p>
        </p:txBody>
      </p:sp>
      <p:pic>
        <p:nvPicPr>
          <p:cNvPr id="275" name="Google Shape;275;p29"/>
          <p:cNvPicPr preferRelativeResize="0"/>
          <p:nvPr/>
        </p:nvPicPr>
        <p:blipFill>
          <a:blip r:embed="rId3">
            <a:alphaModFix/>
          </a:blip>
          <a:stretch>
            <a:fillRect/>
          </a:stretch>
        </p:blipFill>
        <p:spPr>
          <a:xfrm>
            <a:off x="702250" y="2285550"/>
            <a:ext cx="3891985" cy="1517000"/>
          </a:xfrm>
          <a:prstGeom prst="rect">
            <a:avLst/>
          </a:prstGeom>
          <a:noFill/>
          <a:ln>
            <a:noFill/>
          </a:ln>
        </p:spPr>
      </p:pic>
      <p:pic>
        <p:nvPicPr>
          <p:cNvPr id="276" name="Google Shape;276;p29"/>
          <p:cNvPicPr preferRelativeResize="0"/>
          <p:nvPr/>
        </p:nvPicPr>
        <p:blipFill>
          <a:blip r:embed="rId4">
            <a:alphaModFix/>
          </a:blip>
          <a:stretch>
            <a:fillRect/>
          </a:stretch>
        </p:blipFill>
        <p:spPr>
          <a:xfrm>
            <a:off x="4677100" y="2285550"/>
            <a:ext cx="4200150" cy="15169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82" name="Google Shape;282;p30"/>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Función filter</a:t>
            </a:r>
            <a:endParaRPr sz="3500">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288" name="Google Shape;288;p31"/>
          <p:cNvSpPr/>
          <p:nvPr/>
        </p:nvSpPr>
        <p:spPr>
          <a:xfrm>
            <a:off x="47200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Función filter</a:t>
            </a:r>
            <a:endParaRPr sz="300">
              <a:latin typeface="Trebuchet MS"/>
              <a:ea typeface="Trebuchet MS"/>
              <a:cs typeface="Trebuchet MS"/>
              <a:sym typeface="Trebuchet MS"/>
            </a:endParaRPr>
          </a:p>
        </p:txBody>
      </p:sp>
      <p:sp>
        <p:nvSpPr>
          <p:cNvPr id="289" name="Google Shape;289;p31"/>
          <p:cNvSpPr/>
          <p:nvPr/>
        </p:nvSpPr>
        <p:spPr>
          <a:xfrm>
            <a:off x="66685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Paquete functools</a:t>
            </a:r>
            <a:endParaRPr sz="1600">
              <a:solidFill>
                <a:srgbClr val="A4C2F4"/>
              </a:solidFill>
              <a:latin typeface="Trebuchet MS"/>
              <a:ea typeface="Trebuchet MS"/>
              <a:cs typeface="Trebuchet MS"/>
              <a:sym typeface="Trebuchet MS"/>
            </a:endParaRPr>
          </a:p>
        </p:txBody>
      </p:sp>
      <p:sp>
        <p:nvSpPr>
          <p:cNvPr id="290" name="Google Shape;290;p31"/>
          <p:cNvSpPr/>
          <p:nvPr/>
        </p:nvSpPr>
        <p:spPr>
          <a:xfrm>
            <a:off x="7030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reduce</a:t>
            </a:r>
            <a:endParaRPr sz="1600">
              <a:solidFill>
                <a:srgbClr val="A4C2F4"/>
              </a:solidFill>
              <a:latin typeface="Trebuchet MS"/>
              <a:ea typeface="Trebuchet MS"/>
              <a:cs typeface="Trebuchet MS"/>
              <a:sym typeface="Trebuchet MS"/>
            </a:endParaRPr>
          </a:p>
        </p:txBody>
      </p:sp>
      <p:sp>
        <p:nvSpPr>
          <p:cNvPr id="291" name="Google Shape;291;p31"/>
          <p:cNvSpPr/>
          <p:nvPr/>
        </p:nvSpPr>
        <p:spPr>
          <a:xfrm>
            <a:off x="27286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accumulate</a:t>
            </a:r>
            <a:endParaRPr sz="1600">
              <a:solidFill>
                <a:srgbClr val="A4C2F4"/>
              </a:solidFill>
              <a:latin typeface="Trebuchet MS"/>
              <a:ea typeface="Trebuchet MS"/>
              <a:cs typeface="Trebuchet MS"/>
              <a:sym typeface="Trebuchet MS"/>
            </a:endParaRPr>
          </a:p>
        </p:txBody>
      </p:sp>
      <p:sp>
        <p:nvSpPr>
          <p:cNvPr id="292" name="Google Shape;292;p31"/>
          <p:cNvSpPr txBox="1"/>
          <p:nvPr/>
        </p:nvSpPr>
        <p:spPr>
          <a:xfrm>
            <a:off x="657900" y="794900"/>
            <a:ext cx="78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5"/>
                </a:solidFill>
                <a:latin typeface="Consolas"/>
                <a:ea typeface="Consolas"/>
                <a:cs typeface="Consolas"/>
                <a:sym typeface="Consolas"/>
              </a:rPr>
              <a:t>filter</a:t>
            </a:r>
            <a:r>
              <a:rPr b="1" lang="es">
                <a:solidFill>
                  <a:schemeClr val="accent5"/>
                </a:solidFill>
                <a:latin typeface="Consolas"/>
                <a:ea typeface="Consolas"/>
                <a:cs typeface="Consolas"/>
                <a:sym typeface="Consolas"/>
              </a:rPr>
              <a:t>()</a:t>
            </a:r>
            <a:r>
              <a:rPr lang="es">
                <a:solidFill>
                  <a:schemeClr val="accent5"/>
                </a:solidFill>
                <a:latin typeface="Consolas"/>
                <a:ea typeface="Consolas"/>
                <a:cs typeface="Consolas"/>
                <a:sym typeface="Consolas"/>
              </a:rPr>
              <a:t> </a:t>
            </a:r>
            <a:r>
              <a:rPr lang="es">
                <a:latin typeface="Trebuchet MS"/>
                <a:ea typeface="Trebuchet MS"/>
                <a:cs typeface="Trebuchet MS"/>
                <a:sym typeface="Trebuchet MS"/>
              </a:rPr>
              <a:t>filtra un iterable específico con la ayuda de una función booleana que prueba cada elemento de la secuencia. El resultado es un iterador que contiene todos los elementos que para los que aplique el filtro.</a:t>
            </a:r>
            <a:endParaRPr i="1">
              <a:latin typeface="Trebuchet MS"/>
              <a:ea typeface="Trebuchet MS"/>
              <a:cs typeface="Trebuchet MS"/>
              <a:sym typeface="Trebuchet MS"/>
            </a:endParaRPr>
          </a:p>
        </p:txBody>
      </p:sp>
      <p:pic>
        <p:nvPicPr>
          <p:cNvPr id="293" name="Google Shape;293;p31"/>
          <p:cNvPicPr preferRelativeResize="0"/>
          <p:nvPr/>
        </p:nvPicPr>
        <p:blipFill>
          <a:blip r:embed="rId3">
            <a:alphaModFix/>
          </a:blip>
          <a:stretch>
            <a:fillRect/>
          </a:stretch>
        </p:blipFill>
        <p:spPr>
          <a:xfrm>
            <a:off x="703000" y="1929098"/>
            <a:ext cx="3973301" cy="1822927"/>
          </a:xfrm>
          <a:prstGeom prst="rect">
            <a:avLst/>
          </a:prstGeom>
          <a:noFill/>
          <a:ln>
            <a:noFill/>
          </a:ln>
        </p:spPr>
      </p:pic>
      <p:pic>
        <p:nvPicPr>
          <p:cNvPr id="294" name="Google Shape;294;p31"/>
          <p:cNvPicPr preferRelativeResize="0"/>
          <p:nvPr/>
        </p:nvPicPr>
        <p:blipFill>
          <a:blip r:embed="rId4">
            <a:alphaModFix/>
          </a:blip>
          <a:stretch>
            <a:fillRect/>
          </a:stretch>
        </p:blipFill>
        <p:spPr>
          <a:xfrm>
            <a:off x="4720000" y="2245337"/>
            <a:ext cx="4238749" cy="150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Contenido</a:t>
            </a:r>
            <a:endParaRPr/>
          </a:p>
        </p:txBody>
      </p:sp>
      <p:sp>
        <p:nvSpPr>
          <p:cNvPr id="96" name="Google Shape;96;p14"/>
          <p:cNvSpPr txBox="1"/>
          <p:nvPr>
            <p:ph idx="1" type="body"/>
          </p:nvPr>
        </p:nvSpPr>
        <p:spPr>
          <a:xfrm>
            <a:off x="805625" y="1231250"/>
            <a:ext cx="4696200" cy="27606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1"/>
              </a:buClr>
              <a:buSzPts val="1600"/>
              <a:buChar char="●"/>
            </a:pPr>
            <a:r>
              <a:rPr lang="es" sz="1600"/>
              <a:t>Colecciones</a:t>
            </a:r>
            <a:endParaRPr sz="1600"/>
          </a:p>
          <a:p>
            <a:pPr indent="-330200" lvl="0" marL="457200" rtl="0" algn="l">
              <a:lnSpc>
                <a:spcPct val="95000"/>
              </a:lnSpc>
              <a:spcBef>
                <a:spcPts val="0"/>
              </a:spcBef>
              <a:spcAft>
                <a:spcPts val="0"/>
              </a:spcAft>
              <a:buClr>
                <a:schemeClr val="dk1"/>
              </a:buClr>
              <a:buSzPts val="1600"/>
              <a:buChar char="●"/>
            </a:pPr>
            <a:r>
              <a:rPr lang="es" sz="1600"/>
              <a:t>Comprensión de listas</a:t>
            </a:r>
            <a:endParaRPr sz="1600"/>
          </a:p>
          <a:p>
            <a:pPr indent="-330200" lvl="0" marL="457200" rtl="0" algn="l">
              <a:lnSpc>
                <a:spcPct val="95000"/>
              </a:lnSpc>
              <a:spcBef>
                <a:spcPts val="0"/>
              </a:spcBef>
              <a:spcAft>
                <a:spcPts val="0"/>
              </a:spcAft>
              <a:buClr>
                <a:schemeClr val="dk1"/>
              </a:buClr>
              <a:buSzPts val="1600"/>
              <a:buChar char="●"/>
            </a:pPr>
            <a:r>
              <a:rPr lang="es" sz="1600"/>
              <a:t>Funciones lambda</a:t>
            </a:r>
            <a:endParaRPr sz="1600"/>
          </a:p>
          <a:p>
            <a:pPr indent="-330200" lvl="0" marL="457200" rtl="0" algn="l">
              <a:lnSpc>
                <a:spcPct val="95000"/>
              </a:lnSpc>
              <a:spcBef>
                <a:spcPts val="0"/>
              </a:spcBef>
              <a:spcAft>
                <a:spcPts val="0"/>
              </a:spcAft>
              <a:buClr>
                <a:schemeClr val="dk1"/>
              </a:buClr>
              <a:buSzPts val="1600"/>
              <a:buChar char="●"/>
            </a:pPr>
            <a:r>
              <a:rPr lang="es" sz="1600"/>
              <a:t>La función map</a:t>
            </a:r>
            <a:endParaRPr sz="1600"/>
          </a:p>
          <a:p>
            <a:pPr indent="-330200" lvl="0" marL="457200" rtl="0" algn="l">
              <a:lnSpc>
                <a:spcPct val="95000"/>
              </a:lnSpc>
              <a:spcBef>
                <a:spcPts val="0"/>
              </a:spcBef>
              <a:spcAft>
                <a:spcPts val="0"/>
              </a:spcAft>
              <a:buClr>
                <a:schemeClr val="dk1"/>
              </a:buClr>
              <a:buSzPts val="1600"/>
              <a:buChar char="●"/>
            </a:pPr>
            <a:r>
              <a:rPr lang="es" sz="1600"/>
              <a:t>La función reduce</a:t>
            </a:r>
            <a:endParaRPr sz="1600"/>
          </a:p>
          <a:p>
            <a:pPr indent="-330200" lvl="0" marL="457200" rtl="0" algn="l">
              <a:lnSpc>
                <a:spcPct val="95000"/>
              </a:lnSpc>
              <a:spcBef>
                <a:spcPts val="0"/>
              </a:spcBef>
              <a:spcAft>
                <a:spcPts val="0"/>
              </a:spcAft>
              <a:buClr>
                <a:schemeClr val="dk1"/>
              </a:buClr>
              <a:buSzPts val="1600"/>
              <a:buChar char="●"/>
            </a:pPr>
            <a:r>
              <a:rPr lang="es" sz="1600"/>
              <a:t>La función accumulate</a:t>
            </a:r>
            <a:endParaRPr sz="1600"/>
          </a:p>
          <a:p>
            <a:pPr indent="-330200" lvl="0" marL="457200" rtl="0" algn="l">
              <a:lnSpc>
                <a:spcPct val="95000"/>
              </a:lnSpc>
              <a:spcBef>
                <a:spcPts val="0"/>
              </a:spcBef>
              <a:spcAft>
                <a:spcPts val="0"/>
              </a:spcAft>
              <a:buClr>
                <a:schemeClr val="dk1"/>
              </a:buClr>
              <a:buSzPts val="1600"/>
              <a:buChar char="●"/>
            </a:pPr>
            <a:r>
              <a:rPr lang="es" sz="1600"/>
              <a:t>La función filter</a:t>
            </a:r>
            <a:endParaRPr sz="1600"/>
          </a:p>
          <a:p>
            <a:pPr indent="-330200" lvl="0" marL="457200" rtl="0" algn="l">
              <a:lnSpc>
                <a:spcPct val="95000"/>
              </a:lnSpc>
              <a:spcBef>
                <a:spcPts val="0"/>
              </a:spcBef>
              <a:spcAft>
                <a:spcPts val="0"/>
              </a:spcAft>
              <a:buClr>
                <a:schemeClr val="dk1"/>
              </a:buClr>
              <a:buSzPts val="1600"/>
              <a:buChar char="●"/>
            </a:pPr>
            <a:r>
              <a:rPr lang="es" sz="1600"/>
              <a:t>Función sort, sorted</a:t>
            </a:r>
            <a:endParaRPr sz="1600"/>
          </a:p>
          <a:p>
            <a:pPr indent="-330200" lvl="0" marL="457200" rtl="0" algn="l">
              <a:lnSpc>
                <a:spcPct val="95000"/>
              </a:lnSpc>
              <a:spcBef>
                <a:spcPts val="0"/>
              </a:spcBef>
              <a:spcAft>
                <a:spcPts val="0"/>
              </a:spcAft>
              <a:buClr>
                <a:schemeClr val="dk1"/>
              </a:buClr>
              <a:buSzPts val="1600"/>
              <a:buChar char="●"/>
            </a:pPr>
            <a:r>
              <a:rPr lang="es" sz="1600"/>
              <a:t>El paquete functools</a:t>
            </a:r>
            <a:endParaRPr sz="1600"/>
          </a:p>
          <a:p>
            <a:pPr indent="-330200" lvl="0" marL="457200" rtl="0" algn="l">
              <a:lnSpc>
                <a:spcPct val="95000"/>
              </a:lnSpc>
              <a:spcBef>
                <a:spcPts val="0"/>
              </a:spcBef>
              <a:spcAft>
                <a:spcPts val="0"/>
              </a:spcAft>
              <a:buClr>
                <a:schemeClr val="dk1"/>
              </a:buClr>
              <a:buSzPts val="1600"/>
              <a:buChar char="●"/>
            </a:pPr>
            <a:r>
              <a:rPr lang="es" sz="1600"/>
              <a:t>Recomendaciones</a:t>
            </a:r>
            <a:endParaRPr sz="1600"/>
          </a:p>
          <a:p>
            <a:pPr indent="0" lvl="0" marL="457200" rtl="0" algn="l">
              <a:lnSpc>
                <a:spcPct val="95000"/>
              </a:lnSpc>
              <a:spcBef>
                <a:spcPts val="1200"/>
              </a:spcBef>
              <a:spcAft>
                <a:spcPts val="1200"/>
              </a:spcAft>
              <a:buNone/>
            </a:pPr>
            <a:r>
              <a:t/>
            </a:r>
            <a:endParaRPr sz="1600"/>
          </a:p>
        </p:txBody>
      </p:sp>
      <p:sp>
        <p:nvSpPr>
          <p:cNvPr id="97" name="Google Shape;97;p14"/>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pic>
        <p:nvPicPr>
          <p:cNvPr id="98" name="Google Shape;98;p14"/>
          <p:cNvPicPr preferRelativeResize="0"/>
          <p:nvPr/>
        </p:nvPicPr>
        <p:blipFill>
          <a:blip r:embed="rId3">
            <a:alphaModFix/>
          </a:blip>
          <a:stretch>
            <a:fillRect/>
          </a:stretch>
        </p:blipFill>
        <p:spPr>
          <a:xfrm>
            <a:off x="5784827" y="975375"/>
            <a:ext cx="2025750" cy="3096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00" name="Google Shape;300;p32"/>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Función sort/sorted</a:t>
            </a:r>
            <a:endParaRPr sz="3500">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06" name="Google Shape;306;p33"/>
          <p:cNvSpPr/>
          <p:nvPr/>
        </p:nvSpPr>
        <p:spPr>
          <a:xfrm>
            <a:off x="65827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Función sort/sorted</a:t>
            </a:r>
            <a:endParaRPr sz="300">
              <a:latin typeface="Trebuchet MS"/>
              <a:ea typeface="Trebuchet MS"/>
              <a:cs typeface="Trebuchet MS"/>
              <a:sym typeface="Trebuchet MS"/>
            </a:endParaRPr>
          </a:p>
        </p:txBody>
      </p:sp>
      <p:sp>
        <p:nvSpPr>
          <p:cNvPr id="307" name="Google Shape;307;p33"/>
          <p:cNvSpPr/>
          <p:nvPr/>
        </p:nvSpPr>
        <p:spPr>
          <a:xfrm>
            <a:off x="47200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filter</a:t>
            </a:r>
            <a:endParaRPr sz="1600">
              <a:solidFill>
                <a:srgbClr val="A4C2F4"/>
              </a:solidFill>
              <a:latin typeface="Trebuchet MS"/>
              <a:ea typeface="Trebuchet MS"/>
              <a:cs typeface="Trebuchet MS"/>
              <a:sym typeface="Trebuchet MS"/>
            </a:endParaRPr>
          </a:p>
        </p:txBody>
      </p:sp>
      <p:sp>
        <p:nvSpPr>
          <p:cNvPr id="308" name="Google Shape;308;p33"/>
          <p:cNvSpPr/>
          <p:nvPr/>
        </p:nvSpPr>
        <p:spPr>
          <a:xfrm>
            <a:off x="7030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reduce</a:t>
            </a:r>
            <a:endParaRPr sz="1600">
              <a:solidFill>
                <a:srgbClr val="A4C2F4"/>
              </a:solidFill>
              <a:latin typeface="Trebuchet MS"/>
              <a:ea typeface="Trebuchet MS"/>
              <a:cs typeface="Trebuchet MS"/>
              <a:sym typeface="Trebuchet MS"/>
            </a:endParaRPr>
          </a:p>
        </p:txBody>
      </p:sp>
      <p:sp>
        <p:nvSpPr>
          <p:cNvPr id="309" name="Google Shape;309;p33"/>
          <p:cNvSpPr/>
          <p:nvPr/>
        </p:nvSpPr>
        <p:spPr>
          <a:xfrm>
            <a:off x="27286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accumulate</a:t>
            </a:r>
            <a:endParaRPr sz="1600">
              <a:solidFill>
                <a:srgbClr val="A4C2F4"/>
              </a:solidFill>
              <a:latin typeface="Trebuchet MS"/>
              <a:ea typeface="Trebuchet MS"/>
              <a:cs typeface="Trebuchet MS"/>
              <a:sym typeface="Trebuchet MS"/>
            </a:endParaRPr>
          </a:p>
        </p:txBody>
      </p:sp>
      <p:sp>
        <p:nvSpPr>
          <p:cNvPr id="310" name="Google Shape;310;p33"/>
          <p:cNvSpPr txBox="1"/>
          <p:nvPr/>
        </p:nvSpPr>
        <p:spPr>
          <a:xfrm>
            <a:off x="657900" y="794900"/>
            <a:ext cx="782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5"/>
                </a:solidFill>
                <a:latin typeface="Consolas"/>
                <a:ea typeface="Consolas"/>
                <a:cs typeface="Consolas"/>
                <a:sym typeface="Consolas"/>
              </a:rPr>
              <a:t>sort</a:t>
            </a:r>
            <a:r>
              <a:rPr b="1" lang="es">
                <a:solidFill>
                  <a:schemeClr val="accent5"/>
                </a:solidFill>
                <a:latin typeface="Consolas"/>
                <a:ea typeface="Consolas"/>
                <a:cs typeface="Consolas"/>
                <a:sym typeface="Consolas"/>
              </a:rPr>
              <a:t>()</a:t>
            </a:r>
            <a:r>
              <a:rPr lang="es">
                <a:solidFill>
                  <a:schemeClr val="accent5"/>
                </a:solidFill>
                <a:latin typeface="Consolas"/>
                <a:ea typeface="Consolas"/>
                <a:cs typeface="Consolas"/>
                <a:sym typeface="Consolas"/>
              </a:rPr>
              <a:t> </a:t>
            </a:r>
            <a:r>
              <a:rPr lang="es">
                <a:latin typeface="Trebuchet MS"/>
                <a:ea typeface="Trebuchet MS"/>
                <a:cs typeface="Trebuchet MS"/>
                <a:sym typeface="Trebuchet MS"/>
              </a:rPr>
              <a:t>es un método que se utiliza para ordenar una lista en su lugar, es decir, modifica la lista original.</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rPr b="1" lang="es">
                <a:solidFill>
                  <a:schemeClr val="accent5"/>
                </a:solidFill>
                <a:latin typeface="Consolas"/>
                <a:ea typeface="Consolas"/>
                <a:cs typeface="Consolas"/>
                <a:sym typeface="Consolas"/>
              </a:rPr>
              <a:t>sorted() </a:t>
            </a:r>
            <a:r>
              <a:rPr lang="es">
                <a:latin typeface="Trebuchet MS"/>
                <a:ea typeface="Trebuchet MS"/>
                <a:cs typeface="Trebuchet MS"/>
                <a:sym typeface="Trebuchet MS"/>
              </a:rPr>
              <a:t>es una función que se utiliza para ordenar una secuencia (como una lista) y devuelve una nueva lista ordenada sin modificar la secuencia original</a:t>
            </a:r>
            <a:endParaRPr>
              <a:latin typeface="Trebuchet MS"/>
              <a:ea typeface="Trebuchet MS"/>
              <a:cs typeface="Trebuchet MS"/>
              <a:sym typeface="Trebuchet MS"/>
            </a:endParaRPr>
          </a:p>
        </p:txBody>
      </p:sp>
      <p:pic>
        <p:nvPicPr>
          <p:cNvPr id="311" name="Google Shape;311;p33"/>
          <p:cNvPicPr preferRelativeResize="0"/>
          <p:nvPr/>
        </p:nvPicPr>
        <p:blipFill>
          <a:blip r:embed="rId3">
            <a:alphaModFix/>
          </a:blip>
          <a:stretch>
            <a:fillRect/>
          </a:stretch>
        </p:blipFill>
        <p:spPr>
          <a:xfrm>
            <a:off x="657900" y="2107928"/>
            <a:ext cx="4062100" cy="1025996"/>
          </a:xfrm>
          <a:prstGeom prst="rect">
            <a:avLst/>
          </a:prstGeom>
          <a:noFill/>
          <a:ln>
            <a:noFill/>
          </a:ln>
        </p:spPr>
      </p:pic>
      <p:pic>
        <p:nvPicPr>
          <p:cNvPr id="312" name="Google Shape;312;p33"/>
          <p:cNvPicPr preferRelativeResize="0"/>
          <p:nvPr/>
        </p:nvPicPr>
        <p:blipFill>
          <a:blip r:embed="rId4">
            <a:alphaModFix/>
          </a:blip>
          <a:stretch>
            <a:fillRect/>
          </a:stretch>
        </p:blipFill>
        <p:spPr>
          <a:xfrm>
            <a:off x="4824471" y="2107925"/>
            <a:ext cx="4028704" cy="178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18" name="Google Shape;318;p34"/>
          <p:cNvSpPr txBox="1"/>
          <p:nvPr/>
        </p:nvSpPr>
        <p:spPr>
          <a:xfrm>
            <a:off x="2374200" y="1862850"/>
            <a:ext cx="4395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Paquete functools</a:t>
            </a:r>
            <a:endParaRPr sz="3500">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24" name="Google Shape;324;p35"/>
          <p:cNvSpPr/>
          <p:nvPr/>
        </p:nvSpPr>
        <p:spPr>
          <a:xfrm>
            <a:off x="25657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Paquete functools</a:t>
            </a:r>
            <a:endParaRPr sz="300">
              <a:latin typeface="Trebuchet MS"/>
              <a:ea typeface="Trebuchet MS"/>
              <a:cs typeface="Trebuchet MS"/>
              <a:sym typeface="Trebuchet MS"/>
            </a:endParaRPr>
          </a:p>
        </p:txBody>
      </p:sp>
      <p:sp>
        <p:nvSpPr>
          <p:cNvPr id="325" name="Google Shape;325;p35"/>
          <p:cNvSpPr/>
          <p:nvPr/>
        </p:nvSpPr>
        <p:spPr>
          <a:xfrm>
            <a:off x="7030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26" name="Google Shape;326;p35"/>
          <p:cNvSpPr/>
          <p:nvPr/>
        </p:nvSpPr>
        <p:spPr>
          <a:xfrm>
            <a:off x="45142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Recomendaciones</a:t>
            </a:r>
            <a:endParaRPr sz="1600">
              <a:solidFill>
                <a:srgbClr val="A4C2F4"/>
              </a:solidFill>
              <a:latin typeface="Trebuchet MS"/>
              <a:ea typeface="Trebuchet MS"/>
              <a:cs typeface="Trebuchet MS"/>
              <a:sym typeface="Trebuchet MS"/>
            </a:endParaRPr>
          </a:p>
        </p:txBody>
      </p:sp>
      <p:sp>
        <p:nvSpPr>
          <p:cNvPr id="327" name="Google Shape;327;p35"/>
          <p:cNvSpPr txBox="1"/>
          <p:nvPr/>
        </p:nvSpPr>
        <p:spPr>
          <a:xfrm>
            <a:off x="689350" y="700250"/>
            <a:ext cx="20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Paquete </a:t>
            </a:r>
            <a:r>
              <a:rPr b="1" lang="es" sz="1600">
                <a:solidFill>
                  <a:schemeClr val="dk1"/>
                </a:solidFill>
                <a:latin typeface="Consolas"/>
                <a:ea typeface="Consolas"/>
                <a:cs typeface="Consolas"/>
                <a:sym typeface="Consolas"/>
              </a:rPr>
              <a:t>functools</a:t>
            </a:r>
            <a:endParaRPr>
              <a:latin typeface="Consolas"/>
              <a:ea typeface="Consolas"/>
              <a:cs typeface="Consolas"/>
              <a:sym typeface="Consolas"/>
            </a:endParaRPr>
          </a:p>
        </p:txBody>
      </p:sp>
      <p:sp>
        <p:nvSpPr>
          <p:cNvPr id="328" name="Google Shape;328;p35"/>
          <p:cNvSpPr txBox="1"/>
          <p:nvPr/>
        </p:nvSpPr>
        <p:spPr>
          <a:xfrm>
            <a:off x="703000" y="1259175"/>
            <a:ext cx="369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rebuchet MS"/>
                <a:ea typeface="Trebuchet MS"/>
                <a:cs typeface="Trebuchet MS"/>
                <a:sym typeface="Trebuchet MS"/>
              </a:rPr>
              <a:t>Es un módulo en la biblioteca estándar de Python que proporciona herramientas para trabajar con funciones y otros operadores funcionales.</a:t>
            </a:r>
            <a:endParaRPr>
              <a:latin typeface="Trebuchet MS"/>
              <a:ea typeface="Trebuchet MS"/>
              <a:cs typeface="Trebuchet MS"/>
              <a:sym typeface="Trebuchet MS"/>
            </a:endParaRPr>
          </a:p>
        </p:txBody>
      </p:sp>
      <p:sp>
        <p:nvSpPr>
          <p:cNvPr id="329" name="Google Shape;329;p35"/>
          <p:cNvSpPr txBox="1"/>
          <p:nvPr/>
        </p:nvSpPr>
        <p:spPr>
          <a:xfrm>
            <a:off x="703000" y="2281750"/>
            <a:ext cx="3869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Trebuchet MS"/>
                <a:ea typeface="Trebuchet MS"/>
                <a:cs typeface="Trebuchet MS"/>
                <a:sym typeface="Trebuchet MS"/>
              </a:rPr>
              <a:t>Características Principales:</a:t>
            </a:r>
            <a:endParaRPr b="1">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Ofrece una variedad de decoradores para ajustar o extender el comportamiento de las funciones.</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s">
                <a:latin typeface="Trebuchet MS"/>
                <a:ea typeface="Trebuchet MS"/>
                <a:cs typeface="Trebuchet MS"/>
                <a:sym typeface="Trebuchet MS"/>
              </a:rPr>
              <a:t>Contiene herramientas para manipular funciones como objetos de primera clase.</a:t>
            </a:r>
            <a:endParaRPr>
              <a:latin typeface="Trebuchet MS"/>
              <a:ea typeface="Trebuchet MS"/>
              <a:cs typeface="Trebuchet MS"/>
              <a:sym typeface="Trebuchet MS"/>
            </a:endParaRPr>
          </a:p>
        </p:txBody>
      </p:sp>
      <p:pic>
        <p:nvPicPr>
          <p:cNvPr id="330" name="Google Shape;330;p35"/>
          <p:cNvPicPr preferRelativeResize="0"/>
          <p:nvPr/>
        </p:nvPicPr>
        <p:blipFill>
          <a:blip r:embed="rId3">
            <a:alphaModFix/>
          </a:blip>
          <a:stretch>
            <a:fillRect/>
          </a:stretch>
        </p:blipFill>
        <p:spPr>
          <a:xfrm>
            <a:off x="5113100" y="772250"/>
            <a:ext cx="3418099" cy="3418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36" name="Google Shape;336;p36"/>
          <p:cNvSpPr txBox="1"/>
          <p:nvPr/>
        </p:nvSpPr>
        <p:spPr>
          <a:xfrm>
            <a:off x="5021400" y="755400"/>
            <a:ext cx="3472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Trebuchet MS"/>
                <a:ea typeface="Trebuchet MS"/>
                <a:cs typeface="Trebuchet MS"/>
                <a:sym typeface="Trebuchet MS"/>
              </a:rPr>
              <a:t>Funciones y Decoradores Destacados:</a:t>
            </a:r>
            <a:endParaRPr b="1">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rPr b="1" lang="es">
                <a:latin typeface="Consolas"/>
                <a:ea typeface="Consolas"/>
                <a:cs typeface="Consolas"/>
                <a:sym typeface="Consolas"/>
              </a:rPr>
              <a:t>functools.partial</a:t>
            </a:r>
            <a:r>
              <a:rPr lang="es">
                <a:latin typeface="Trebuchet MS"/>
                <a:ea typeface="Trebuchet MS"/>
                <a:cs typeface="Trebuchet MS"/>
                <a:sym typeface="Trebuchet MS"/>
              </a:rPr>
              <a:t>: Permite "congelar" algunos argumentos de la función y generar una nueva función.</a:t>
            </a:r>
            <a:endParaRPr>
              <a:latin typeface="Trebuchet MS"/>
              <a:ea typeface="Trebuchet MS"/>
              <a:cs typeface="Trebuchet MS"/>
              <a:sym typeface="Trebuchet MS"/>
            </a:endParaRPr>
          </a:p>
          <a:p>
            <a:pPr indent="0" lvl="0" marL="0" rtl="0" algn="l">
              <a:spcBef>
                <a:spcPts val="0"/>
              </a:spcBef>
              <a:spcAft>
                <a:spcPts val="0"/>
              </a:spcAft>
              <a:buNone/>
            </a:pPr>
            <a:r>
              <a:rPr b="1" lang="es">
                <a:latin typeface="Consolas"/>
                <a:ea typeface="Consolas"/>
                <a:cs typeface="Consolas"/>
                <a:sym typeface="Consolas"/>
              </a:rPr>
              <a:t>functools.lru_cache</a:t>
            </a:r>
            <a:r>
              <a:rPr lang="es">
                <a:latin typeface="Trebuchet MS"/>
                <a:ea typeface="Trebuchet MS"/>
                <a:cs typeface="Trebuchet MS"/>
                <a:sym typeface="Trebuchet MS"/>
              </a:rPr>
              <a:t>: Proporciona una memoización simple para almacenar resultados de funciones costosas.</a:t>
            </a:r>
            <a:endParaRPr>
              <a:latin typeface="Trebuchet MS"/>
              <a:ea typeface="Trebuchet MS"/>
              <a:cs typeface="Trebuchet MS"/>
              <a:sym typeface="Trebuchet MS"/>
            </a:endParaRPr>
          </a:p>
          <a:p>
            <a:pPr indent="0" lvl="0" marL="0" rtl="0" algn="l">
              <a:spcBef>
                <a:spcPts val="0"/>
              </a:spcBef>
              <a:spcAft>
                <a:spcPts val="0"/>
              </a:spcAft>
              <a:buNone/>
            </a:pPr>
            <a:r>
              <a:rPr b="1" lang="es">
                <a:latin typeface="Consolas"/>
                <a:ea typeface="Consolas"/>
                <a:cs typeface="Consolas"/>
                <a:sym typeface="Consolas"/>
              </a:rPr>
              <a:t>functools.reduce</a:t>
            </a:r>
            <a:r>
              <a:rPr lang="es">
                <a:latin typeface="Trebuchet MS"/>
                <a:ea typeface="Trebuchet MS"/>
                <a:cs typeface="Trebuchet MS"/>
                <a:sym typeface="Trebuchet MS"/>
              </a:rPr>
              <a:t>: Aplica una función de dos argumentos de manera acumulativa a los elementos de un iterable, reduciéndolo a un único valor.</a:t>
            </a:r>
            <a:endParaRPr>
              <a:latin typeface="Trebuchet MS"/>
              <a:ea typeface="Trebuchet MS"/>
              <a:cs typeface="Trebuchet MS"/>
              <a:sym typeface="Trebuchet MS"/>
            </a:endParaRPr>
          </a:p>
          <a:p>
            <a:pPr indent="0" lvl="0" marL="0" rtl="0" algn="l">
              <a:spcBef>
                <a:spcPts val="0"/>
              </a:spcBef>
              <a:spcAft>
                <a:spcPts val="0"/>
              </a:spcAft>
              <a:buNone/>
            </a:pPr>
            <a:r>
              <a:rPr b="1" lang="es">
                <a:latin typeface="Consolas"/>
                <a:ea typeface="Consolas"/>
                <a:cs typeface="Consolas"/>
                <a:sym typeface="Consolas"/>
              </a:rPr>
              <a:t>functools.wraps</a:t>
            </a:r>
            <a:r>
              <a:rPr lang="es">
                <a:latin typeface="Trebuchet MS"/>
                <a:ea typeface="Trebuchet MS"/>
                <a:cs typeface="Trebuchet MS"/>
                <a:sym typeface="Trebuchet MS"/>
              </a:rPr>
              <a:t>: Ayuda en la escritura de decoradores al preservar la información de la función original.</a:t>
            </a:r>
            <a:endParaRPr>
              <a:latin typeface="Trebuchet MS"/>
              <a:ea typeface="Trebuchet MS"/>
              <a:cs typeface="Trebuchet MS"/>
              <a:sym typeface="Trebuchet MS"/>
            </a:endParaRPr>
          </a:p>
        </p:txBody>
      </p:sp>
      <p:pic>
        <p:nvPicPr>
          <p:cNvPr id="337" name="Google Shape;337;p36"/>
          <p:cNvPicPr preferRelativeResize="0"/>
          <p:nvPr/>
        </p:nvPicPr>
        <p:blipFill>
          <a:blip r:embed="rId3">
            <a:alphaModFix/>
          </a:blip>
          <a:stretch>
            <a:fillRect/>
          </a:stretch>
        </p:blipFill>
        <p:spPr>
          <a:xfrm>
            <a:off x="841100" y="779663"/>
            <a:ext cx="3584174" cy="3584174"/>
          </a:xfrm>
          <a:prstGeom prst="rect">
            <a:avLst/>
          </a:prstGeom>
          <a:noFill/>
          <a:ln>
            <a:noFill/>
          </a:ln>
        </p:spPr>
      </p:pic>
      <p:sp>
        <p:nvSpPr>
          <p:cNvPr id="338" name="Google Shape;338;p36"/>
          <p:cNvSpPr/>
          <p:nvPr/>
        </p:nvSpPr>
        <p:spPr>
          <a:xfrm>
            <a:off x="25657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Paquete functools</a:t>
            </a:r>
            <a:endParaRPr sz="300">
              <a:latin typeface="Trebuchet MS"/>
              <a:ea typeface="Trebuchet MS"/>
              <a:cs typeface="Trebuchet MS"/>
              <a:sym typeface="Trebuchet MS"/>
            </a:endParaRPr>
          </a:p>
        </p:txBody>
      </p:sp>
      <p:sp>
        <p:nvSpPr>
          <p:cNvPr id="339" name="Google Shape;339;p36"/>
          <p:cNvSpPr/>
          <p:nvPr/>
        </p:nvSpPr>
        <p:spPr>
          <a:xfrm>
            <a:off x="7030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40" name="Google Shape;340;p36"/>
          <p:cNvSpPr/>
          <p:nvPr/>
        </p:nvSpPr>
        <p:spPr>
          <a:xfrm>
            <a:off x="45142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Recomendaciones</a:t>
            </a:r>
            <a:endParaRPr sz="1600">
              <a:solidFill>
                <a:srgbClr val="A4C2F4"/>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46" name="Google Shape;346;p37"/>
          <p:cNvSpPr/>
          <p:nvPr/>
        </p:nvSpPr>
        <p:spPr>
          <a:xfrm>
            <a:off x="25657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Paquete functools</a:t>
            </a:r>
            <a:endParaRPr sz="300">
              <a:latin typeface="Trebuchet MS"/>
              <a:ea typeface="Trebuchet MS"/>
              <a:cs typeface="Trebuchet MS"/>
              <a:sym typeface="Trebuchet MS"/>
            </a:endParaRPr>
          </a:p>
        </p:txBody>
      </p:sp>
      <p:sp>
        <p:nvSpPr>
          <p:cNvPr id="347" name="Google Shape;347;p37"/>
          <p:cNvSpPr/>
          <p:nvPr/>
        </p:nvSpPr>
        <p:spPr>
          <a:xfrm>
            <a:off x="7030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48" name="Google Shape;348;p37"/>
          <p:cNvSpPr/>
          <p:nvPr/>
        </p:nvSpPr>
        <p:spPr>
          <a:xfrm>
            <a:off x="45142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Recomendaciones</a:t>
            </a:r>
            <a:endParaRPr sz="1600">
              <a:solidFill>
                <a:srgbClr val="A4C2F4"/>
              </a:solidFill>
              <a:latin typeface="Trebuchet MS"/>
              <a:ea typeface="Trebuchet MS"/>
              <a:cs typeface="Trebuchet MS"/>
              <a:sym typeface="Trebuchet MS"/>
            </a:endParaRPr>
          </a:p>
        </p:txBody>
      </p:sp>
      <p:pic>
        <p:nvPicPr>
          <p:cNvPr id="349" name="Google Shape;349;p37"/>
          <p:cNvPicPr preferRelativeResize="0"/>
          <p:nvPr/>
        </p:nvPicPr>
        <p:blipFill>
          <a:blip r:embed="rId3">
            <a:alphaModFix/>
          </a:blip>
          <a:stretch>
            <a:fillRect/>
          </a:stretch>
        </p:blipFill>
        <p:spPr>
          <a:xfrm>
            <a:off x="481475" y="644400"/>
            <a:ext cx="4279425" cy="3529925"/>
          </a:xfrm>
          <a:prstGeom prst="rect">
            <a:avLst/>
          </a:prstGeom>
          <a:noFill/>
          <a:ln>
            <a:noFill/>
          </a:ln>
        </p:spPr>
      </p:pic>
      <p:pic>
        <p:nvPicPr>
          <p:cNvPr id="350" name="Google Shape;350;p37"/>
          <p:cNvPicPr preferRelativeResize="0"/>
          <p:nvPr/>
        </p:nvPicPr>
        <p:blipFill>
          <a:blip r:embed="rId4">
            <a:alphaModFix/>
          </a:blip>
          <a:stretch>
            <a:fillRect/>
          </a:stretch>
        </p:blipFill>
        <p:spPr>
          <a:xfrm>
            <a:off x="4913299" y="644400"/>
            <a:ext cx="4078301" cy="21509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56" name="Google Shape;356;p38"/>
          <p:cNvSpPr/>
          <p:nvPr/>
        </p:nvSpPr>
        <p:spPr>
          <a:xfrm>
            <a:off x="25657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Paquete functools</a:t>
            </a:r>
            <a:endParaRPr sz="300">
              <a:latin typeface="Trebuchet MS"/>
              <a:ea typeface="Trebuchet MS"/>
              <a:cs typeface="Trebuchet MS"/>
              <a:sym typeface="Trebuchet MS"/>
            </a:endParaRPr>
          </a:p>
        </p:txBody>
      </p:sp>
      <p:sp>
        <p:nvSpPr>
          <p:cNvPr id="357" name="Google Shape;357;p38"/>
          <p:cNvSpPr/>
          <p:nvPr/>
        </p:nvSpPr>
        <p:spPr>
          <a:xfrm>
            <a:off x="7030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58" name="Google Shape;358;p38"/>
          <p:cNvSpPr/>
          <p:nvPr/>
        </p:nvSpPr>
        <p:spPr>
          <a:xfrm>
            <a:off x="45142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Recomendaciones</a:t>
            </a:r>
            <a:endParaRPr sz="1600">
              <a:solidFill>
                <a:srgbClr val="A4C2F4"/>
              </a:solidFill>
              <a:latin typeface="Trebuchet MS"/>
              <a:ea typeface="Trebuchet MS"/>
              <a:cs typeface="Trebuchet MS"/>
              <a:sym typeface="Trebuchet MS"/>
            </a:endParaRPr>
          </a:p>
        </p:txBody>
      </p:sp>
      <p:pic>
        <p:nvPicPr>
          <p:cNvPr id="359" name="Google Shape;359;p38"/>
          <p:cNvPicPr preferRelativeResize="0"/>
          <p:nvPr/>
        </p:nvPicPr>
        <p:blipFill>
          <a:blip r:embed="rId3">
            <a:alphaModFix/>
          </a:blip>
          <a:stretch>
            <a:fillRect/>
          </a:stretch>
        </p:blipFill>
        <p:spPr>
          <a:xfrm>
            <a:off x="2274975" y="698350"/>
            <a:ext cx="4594050" cy="3601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65" name="Google Shape;365;p39"/>
          <p:cNvSpPr txBox="1"/>
          <p:nvPr/>
        </p:nvSpPr>
        <p:spPr>
          <a:xfrm>
            <a:off x="2374200" y="1862850"/>
            <a:ext cx="4395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Recomendaciones</a:t>
            </a:r>
            <a:endParaRPr sz="35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71" name="Google Shape;371;p40"/>
          <p:cNvSpPr/>
          <p:nvPr/>
        </p:nvSpPr>
        <p:spPr>
          <a:xfrm>
            <a:off x="45571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Recomendaciones</a:t>
            </a:r>
            <a:endParaRPr sz="300">
              <a:latin typeface="Trebuchet MS"/>
              <a:ea typeface="Trebuchet MS"/>
              <a:cs typeface="Trebuchet MS"/>
              <a:sym typeface="Trebuchet MS"/>
            </a:endParaRPr>
          </a:p>
        </p:txBody>
      </p:sp>
      <p:sp>
        <p:nvSpPr>
          <p:cNvPr id="372" name="Google Shape;372;p40"/>
          <p:cNvSpPr/>
          <p:nvPr/>
        </p:nvSpPr>
        <p:spPr>
          <a:xfrm>
            <a:off x="26944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Paquete functools</a:t>
            </a:r>
            <a:endParaRPr sz="1600">
              <a:solidFill>
                <a:srgbClr val="A4C2F4"/>
              </a:solidFill>
              <a:latin typeface="Trebuchet MS"/>
              <a:ea typeface="Trebuchet MS"/>
              <a:cs typeface="Trebuchet MS"/>
              <a:sym typeface="Trebuchet MS"/>
            </a:endParaRPr>
          </a:p>
        </p:txBody>
      </p:sp>
      <p:sp>
        <p:nvSpPr>
          <p:cNvPr id="373" name="Google Shape;373;p40"/>
          <p:cNvSpPr/>
          <p:nvPr/>
        </p:nvSpPr>
        <p:spPr>
          <a:xfrm>
            <a:off x="65056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A4C2F4"/>
              </a:solidFill>
              <a:latin typeface="Trebuchet MS"/>
              <a:ea typeface="Trebuchet MS"/>
              <a:cs typeface="Trebuchet MS"/>
              <a:sym typeface="Trebuchet MS"/>
            </a:endParaRPr>
          </a:p>
        </p:txBody>
      </p:sp>
      <p:sp>
        <p:nvSpPr>
          <p:cNvPr id="374" name="Google Shape;374;p40"/>
          <p:cNvSpPr/>
          <p:nvPr/>
        </p:nvSpPr>
        <p:spPr>
          <a:xfrm>
            <a:off x="7030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75" name="Google Shape;375;p40"/>
          <p:cNvSpPr txBox="1"/>
          <p:nvPr/>
        </p:nvSpPr>
        <p:spPr>
          <a:xfrm>
            <a:off x="753725" y="1047475"/>
            <a:ext cx="53565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Utiliza funciones para encapsular y modular el código en tu juego. Divide la lógica en funciones reutilizables para facilitar el mantenimiento y la escalabilidad.</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La comprensión de listas nos proporciona una forma concisa de hacer listas, permitiéndonos resumir varias líneas de código en una sola línea.</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La comprensión de listas puede tornarse demasiado larga o difícil de manejar, es recomendado dividirla en bucles o consumir funciones definidas.</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Las listas por comprensión son herramientas poderosas que puede utilizar en una amplia variedad de situaciones: creación, mapeo y filtrado.</a:t>
            </a:r>
            <a:endParaRPr sz="1300">
              <a:latin typeface="Trebuchet MS"/>
              <a:ea typeface="Trebuchet MS"/>
              <a:cs typeface="Trebuchet MS"/>
              <a:sym typeface="Trebuchet MS"/>
            </a:endParaRPr>
          </a:p>
        </p:txBody>
      </p:sp>
      <p:pic>
        <p:nvPicPr>
          <p:cNvPr id="376" name="Google Shape;376;p40"/>
          <p:cNvPicPr preferRelativeResize="0"/>
          <p:nvPr/>
        </p:nvPicPr>
        <p:blipFill>
          <a:blip r:embed="rId3">
            <a:alphaModFix/>
          </a:blip>
          <a:stretch>
            <a:fillRect/>
          </a:stretch>
        </p:blipFill>
        <p:spPr>
          <a:xfrm>
            <a:off x="6010800" y="1102275"/>
            <a:ext cx="2728974" cy="26605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82" name="Google Shape;382;p41"/>
          <p:cNvSpPr/>
          <p:nvPr/>
        </p:nvSpPr>
        <p:spPr>
          <a:xfrm>
            <a:off x="455710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Recomendaciones</a:t>
            </a:r>
            <a:endParaRPr sz="300">
              <a:latin typeface="Trebuchet MS"/>
              <a:ea typeface="Trebuchet MS"/>
              <a:cs typeface="Trebuchet MS"/>
              <a:sym typeface="Trebuchet MS"/>
            </a:endParaRPr>
          </a:p>
        </p:txBody>
      </p:sp>
      <p:sp>
        <p:nvSpPr>
          <p:cNvPr id="383" name="Google Shape;383;p41"/>
          <p:cNvSpPr/>
          <p:nvPr/>
        </p:nvSpPr>
        <p:spPr>
          <a:xfrm>
            <a:off x="269440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Paquete functools</a:t>
            </a:r>
            <a:endParaRPr sz="1600">
              <a:solidFill>
                <a:srgbClr val="A4C2F4"/>
              </a:solidFill>
              <a:latin typeface="Trebuchet MS"/>
              <a:ea typeface="Trebuchet MS"/>
              <a:cs typeface="Trebuchet MS"/>
              <a:sym typeface="Trebuchet MS"/>
            </a:endParaRPr>
          </a:p>
        </p:txBody>
      </p:sp>
      <p:sp>
        <p:nvSpPr>
          <p:cNvPr id="384" name="Google Shape;384;p41"/>
          <p:cNvSpPr/>
          <p:nvPr/>
        </p:nvSpPr>
        <p:spPr>
          <a:xfrm>
            <a:off x="650560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A4C2F4"/>
              </a:solidFill>
              <a:latin typeface="Trebuchet MS"/>
              <a:ea typeface="Trebuchet MS"/>
              <a:cs typeface="Trebuchet MS"/>
              <a:sym typeface="Trebuchet MS"/>
            </a:endParaRPr>
          </a:p>
        </p:txBody>
      </p:sp>
      <p:sp>
        <p:nvSpPr>
          <p:cNvPr id="385" name="Google Shape;385;p41"/>
          <p:cNvSpPr/>
          <p:nvPr/>
        </p:nvSpPr>
        <p:spPr>
          <a:xfrm>
            <a:off x="70300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Función sort/sorted</a:t>
            </a:r>
            <a:endParaRPr sz="1600">
              <a:solidFill>
                <a:srgbClr val="A4C2F4"/>
              </a:solidFill>
              <a:latin typeface="Trebuchet MS"/>
              <a:ea typeface="Trebuchet MS"/>
              <a:cs typeface="Trebuchet MS"/>
              <a:sym typeface="Trebuchet MS"/>
            </a:endParaRPr>
          </a:p>
        </p:txBody>
      </p:sp>
      <p:sp>
        <p:nvSpPr>
          <p:cNvPr id="386" name="Google Shape;386;p41"/>
          <p:cNvSpPr txBox="1"/>
          <p:nvPr/>
        </p:nvSpPr>
        <p:spPr>
          <a:xfrm>
            <a:off x="753725" y="1047475"/>
            <a:ext cx="53565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rebuchet MS"/>
              <a:buChar char="★"/>
            </a:pPr>
            <a:r>
              <a:rPr lang="es" sz="1300">
                <a:latin typeface="Trebuchet MS"/>
                <a:ea typeface="Trebuchet MS"/>
                <a:cs typeface="Trebuchet MS"/>
                <a:sym typeface="Trebuchet MS"/>
              </a:rPr>
              <a:t>La legibilidad del código tiene mayor prioridad que su brevedad.</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Emplea reduce y accumulate para realizar cálculos acumulativos o de transformación en tu juego. Estas funciones son útiles para seguir el progreso a lo largo del juego.</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Utiliza filter y funciones lambda para filtrar datos en tu juego. Estas herramientas te permiten seleccionar elementos que cumplan con ciertos criterios.</a:t>
            </a:r>
            <a:endParaRPr sz="1300">
              <a:latin typeface="Trebuchet MS"/>
              <a:ea typeface="Trebuchet MS"/>
              <a:cs typeface="Trebuchet MS"/>
              <a:sym typeface="Trebuchet MS"/>
            </a:endParaRPr>
          </a:p>
          <a:p>
            <a:pPr indent="0" lvl="0" marL="457200" rtl="0" algn="l">
              <a:spcBef>
                <a:spcPts val="0"/>
              </a:spcBef>
              <a:spcAft>
                <a:spcPts val="0"/>
              </a:spcAft>
              <a:buNone/>
            </a:pPr>
            <a:r>
              <a:t/>
            </a:r>
            <a:endParaRPr sz="1300">
              <a:latin typeface="Trebuchet MS"/>
              <a:ea typeface="Trebuchet MS"/>
              <a:cs typeface="Trebuchet MS"/>
              <a:sym typeface="Trebuchet MS"/>
            </a:endParaRPr>
          </a:p>
          <a:p>
            <a:pPr indent="-311150" lvl="0" marL="457200" rtl="0" algn="l">
              <a:spcBef>
                <a:spcPts val="0"/>
              </a:spcBef>
              <a:spcAft>
                <a:spcPts val="0"/>
              </a:spcAft>
              <a:buClr>
                <a:srgbClr val="1A9988"/>
              </a:buClr>
              <a:buSzPts val="1300"/>
              <a:buFont typeface="Trebuchet MS"/>
              <a:buChar char="★"/>
            </a:pPr>
            <a:r>
              <a:rPr lang="es" sz="1300">
                <a:latin typeface="Trebuchet MS"/>
                <a:ea typeface="Trebuchet MS"/>
                <a:cs typeface="Trebuchet MS"/>
                <a:sym typeface="Trebuchet MS"/>
              </a:rPr>
              <a:t>Ordena datos en tu juego con sort y sorted. Recuerda que sort modifica la lista original, mientras que sorted crea una nueva lista ordenada.</a:t>
            </a:r>
            <a:endParaRPr sz="1300">
              <a:latin typeface="Trebuchet MS"/>
              <a:ea typeface="Trebuchet MS"/>
              <a:cs typeface="Trebuchet MS"/>
              <a:sym typeface="Trebuchet MS"/>
            </a:endParaRPr>
          </a:p>
        </p:txBody>
      </p:sp>
      <p:pic>
        <p:nvPicPr>
          <p:cNvPr id="387" name="Google Shape;387;p41"/>
          <p:cNvPicPr preferRelativeResize="0"/>
          <p:nvPr/>
        </p:nvPicPr>
        <p:blipFill>
          <a:blip r:embed="rId3">
            <a:alphaModFix/>
          </a:blip>
          <a:stretch>
            <a:fillRect/>
          </a:stretch>
        </p:blipFill>
        <p:spPr>
          <a:xfrm>
            <a:off x="6010800" y="1102275"/>
            <a:ext cx="2728974" cy="26605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04" name="Google Shape;104;p15"/>
          <p:cNvSpPr txBox="1"/>
          <p:nvPr/>
        </p:nvSpPr>
        <p:spPr>
          <a:xfrm>
            <a:off x="1798500" y="178270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Colecciones</a:t>
            </a:r>
            <a:endParaRPr sz="35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2"/>
          <p:cNvSpPr txBox="1"/>
          <p:nvPr>
            <p:ph type="title"/>
          </p:nvPr>
        </p:nvSpPr>
        <p:spPr>
          <a:xfrm>
            <a:off x="729450" y="19282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740"/>
              <a:t>GRACIAS</a:t>
            </a:r>
            <a:endParaRPr sz="2740"/>
          </a:p>
        </p:txBody>
      </p:sp>
      <p:sp>
        <p:nvSpPr>
          <p:cNvPr id="393" name="Google Shape;393;p42"/>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394" name="Google Shape;394;p42"/>
          <p:cNvSpPr txBox="1"/>
          <p:nvPr/>
        </p:nvSpPr>
        <p:spPr>
          <a:xfrm>
            <a:off x="6263400" y="3532850"/>
            <a:ext cx="2773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i="1" sz="900">
              <a:solidFill>
                <a:srgbClr val="595959"/>
              </a:solidFill>
              <a:latin typeface="Trebuchet MS"/>
              <a:ea typeface="Trebuchet MS"/>
              <a:cs typeface="Trebuchet MS"/>
              <a:sym typeface="Trebuchet MS"/>
            </a:endParaRPr>
          </a:p>
        </p:txBody>
      </p:sp>
      <p:sp>
        <p:nvSpPr>
          <p:cNvPr id="395" name="Google Shape;395;p42"/>
          <p:cNvSpPr txBox="1"/>
          <p:nvPr>
            <p:ph type="title"/>
          </p:nvPr>
        </p:nvSpPr>
        <p:spPr>
          <a:xfrm>
            <a:off x="727650" y="2338000"/>
            <a:ext cx="7688700" cy="53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s" sz="1040"/>
              <a:t>¿Preguntas?</a:t>
            </a:r>
            <a:endParaRPr sz="1040"/>
          </a:p>
        </p:txBody>
      </p:sp>
      <p:sp>
        <p:nvSpPr>
          <p:cNvPr id="396" name="Google Shape;396;p42"/>
          <p:cNvSpPr txBox="1"/>
          <p:nvPr/>
        </p:nvSpPr>
        <p:spPr>
          <a:xfrm>
            <a:off x="280250" y="3040250"/>
            <a:ext cx="2403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rgbClr val="595959"/>
                </a:solidFill>
                <a:latin typeface="Trebuchet MS"/>
                <a:ea typeface="Trebuchet MS"/>
                <a:cs typeface="Trebuchet MS"/>
                <a:sym typeface="Trebuchet MS"/>
              </a:rPr>
              <a:t>CONTACTO:</a:t>
            </a:r>
            <a:endParaRPr b="1" sz="1300">
              <a:solidFill>
                <a:srgbClr val="595959"/>
              </a:solidFill>
              <a:latin typeface="Trebuchet MS"/>
              <a:ea typeface="Trebuchet MS"/>
              <a:cs typeface="Trebuchet MS"/>
              <a:sym typeface="Trebuchet MS"/>
            </a:endParaRPr>
          </a:p>
          <a:p>
            <a:pPr indent="0" lvl="0" marL="0" rtl="0" algn="l">
              <a:spcBef>
                <a:spcPts val="0"/>
              </a:spcBef>
              <a:spcAft>
                <a:spcPts val="0"/>
              </a:spcAft>
              <a:buNone/>
            </a:pPr>
            <a:r>
              <a:rPr lang="es" sz="1100">
                <a:solidFill>
                  <a:schemeClr val="accent1"/>
                </a:solidFill>
                <a:latin typeface="Trebuchet MS"/>
                <a:ea typeface="Trebuchet MS"/>
                <a:cs typeface="Trebuchet MS"/>
                <a:sym typeface="Trebuchet MS"/>
              </a:rPr>
              <a:t>Luis Alejandro Mongua López</a:t>
            </a:r>
            <a:endParaRPr sz="1100">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s" sz="1100" u="sng">
                <a:solidFill>
                  <a:schemeClr val="accent5"/>
                </a:solidFill>
                <a:latin typeface="Trebuchet MS"/>
                <a:ea typeface="Trebuchet MS"/>
                <a:cs typeface="Trebuchet MS"/>
                <a:sym typeface="Trebuchet MS"/>
                <a:hlinkClick r:id="rId3">
                  <a:extLst>
                    <a:ext uri="{A12FA001-AC4F-418D-AE19-62706E023703}">
                      <ahyp:hlinkClr val="tx"/>
                    </a:ext>
                  </a:extLst>
                </a:hlinkClick>
              </a:rPr>
              <a:t>lamongual@unal.edu.co</a:t>
            </a:r>
            <a:endParaRPr sz="1100">
              <a:solidFill>
                <a:schemeClr val="accent1"/>
              </a:solidFill>
              <a:latin typeface="Trebuchet MS"/>
              <a:ea typeface="Trebuchet MS"/>
              <a:cs typeface="Trebuchet MS"/>
              <a:sym typeface="Trebuchet MS"/>
            </a:endParaRPr>
          </a:p>
          <a:p>
            <a:pPr indent="0" lvl="0" marL="0" rtl="0" algn="l">
              <a:spcBef>
                <a:spcPts val="0"/>
              </a:spcBef>
              <a:spcAft>
                <a:spcPts val="0"/>
              </a:spcAft>
              <a:buNone/>
            </a:pPr>
            <a:r>
              <a:t/>
            </a:r>
            <a:endParaRPr sz="1100">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s" sz="1100">
                <a:solidFill>
                  <a:schemeClr val="accent1"/>
                </a:solidFill>
                <a:latin typeface="Trebuchet MS"/>
                <a:ea typeface="Trebuchet MS"/>
                <a:cs typeface="Trebuchet MS"/>
                <a:sym typeface="Trebuchet MS"/>
              </a:rPr>
              <a:t>Manuel Alejandro Peña Vargas</a:t>
            </a:r>
            <a:endParaRPr sz="1100">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s" sz="1100" u="sng">
                <a:solidFill>
                  <a:schemeClr val="accent5"/>
                </a:solidFill>
                <a:latin typeface="Trebuchet MS"/>
                <a:ea typeface="Trebuchet MS"/>
                <a:cs typeface="Trebuchet MS"/>
                <a:sym typeface="Trebuchet MS"/>
                <a:hlinkClick r:id="rId4">
                  <a:extLst>
                    <a:ext uri="{A12FA001-AC4F-418D-AE19-62706E023703}">
                      <ahyp:hlinkClr val="tx"/>
                    </a:ext>
                  </a:extLst>
                </a:hlinkClick>
              </a:rPr>
              <a:t>mapenav@unal.edu.co</a:t>
            </a:r>
            <a:endParaRPr sz="1000">
              <a:solidFill>
                <a:srgbClr val="595959"/>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p:nvPr/>
        </p:nvSpPr>
        <p:spPr>
          <a:xfrm>
            <a:off x="6893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Colecciones</a:t>
            </a:r>
            <a:endParaRPr sz="300">
              <a:latin typeface="Trebuchet MS"/>
              <a:ea typeface="Trebuchet MS"/>
              <a:cs typeface="Trebuchet MS"/>
              <a:sym typeface="Trebuchet MS"/>
            </a:endParaRPr>
          </a:p>
        </p:txBody>
      </p:sp>
      <p:sp>
        <p:nvSpPr>
          <p:cNvPr id="110" name="Google Shape;110;p16"/>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11" name="Google Shape;111;p16"/>
          <p:cNvSpPr/>
          <p:nvPr/>
        </p:nvSpPr>
        <p:spPr>
          <a:xfrm>
            <a:off x="26378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Comprensión de listas</a:t>
            </a:r>
            <a:endParaRPr sz="1600">
              <a:solidFill>
                <a:srgbClr val="A4C2F4"/>
              </a:solidFill>
              <a:latin typeface="Trebuchet MS"/>
              <a:ea typeface="Trebuchet MS"/>
              <a:cs typeface="Trebuchet MS"/>
              <a:sym typeface="Trebuchet MS"/>
            </a:endParaRPr>
          </a:p>
        </p:txBody>
      </p:sp>
      <p:sp>
        <p:nvSpPr>
          <p:cNvPr id="112" name="Google Shape;112;p16"/>
          <p:cNvSpPr/>
          <p:nvPr/>
        </p:nvSpPr>
        <p:spPr>
          <a:xfrm>
            <a:off x="45005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113" name="Google Shape;113;p16"/>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a:t>
            </a:r>
            <a:r>
              <a:rPr b="1" lang="es" sz="1800">
                <a:solidFill>
                  <a:srgbClr val="A4C2F4"/>
                </a:solidFill>
                <a:latin typeface="Trebuchet MS"/>
                <a:ea typeface="Trebuchet MS"/>
                <a:cs typeface="Trebuchet MS"/>
                <a:sym typeface="Trebuchet MS"/>
              </a:rPr>
              <a:t>ó</a:t>
            </a:r>
            <a:r>
              <a:rPr b="1" lang="es" sz="1800">
                <a:solidFill>
                  <a:srgbClr val="A4C2F4"/>
                </a:solidFill>
                <a:latin typeface="Trebuchet MS"/>
                <a:ea typeface="Trebuchet MS"/>
                <a:cs typeface="Trebuchet MS"/>
                <a:sym typeface="Trebuchet MS"/>
              </a:rPr>
              <a:t>n map</a:t>
            </a:r>
            <a:endParaRPr sz="1800">
              <a:solidFill>
                <a:srgbClr val="A4C2F4"/>
              </a:solidFill>
              <a:latin typeface="Trebuchet MS"/>
              <a:ea typeface="Trebuchet MS"/>
              <a:cs typeface="Trebuchet MS"/>
              <a:sym typeface="Trebuchet MS"/>
            </a:endParaRPr>
          </a:p>
        </p:txBody>
      </p:sp>
      <p:sp>
        <p:nvSpPr>
          <p:cNvPr id="114" name="Google Shape;114;p16"/>
          <p:cNvSpPr txBox="1"/>
          <p:nvPr/>
        </p:nvSpPr>
        <p:spPr>
          <a:xfrm>
            <a:off x="441650" y="1302225"/>
            <a:ext cx="5488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Una colección es un conjunto de elementos agrupados o reunidos en un solo lugar.</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Puede referirse tanto a objetos físicos como a entidades abstractas.</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Las colecciones pueden ser homogéneas (elementos del mismo tipo) o heterogéneas (elementos de diferentes tipos).</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Es útil para almacenar, recuperar, manipular y comunicar datos agregados.</a:t>
            </a:r>
            <a:endParaRPr>
              <a:latin typeface="Trebuchet MS"/>
              <a:ea typeface="Trebuchet MS"/>
              <a:cs typeface="Trebuchet MS"/>
              <a:sym typeface="Trebuchet MS"/>
            </a:endParaRPr>
          </a:p>
        </p:txBody>
      </p:sp>
      <p:sp>
        <p:nvSpPr>
          <p:cNvPr id="115" name="Google Shape;115;p16"/>
          <p:cNvSpPr txBox="1"/>
          <p:nvPr/>
        </p:nvSpPr>
        <p:spPr>
          <a:xfrm>
            <a:off x="689350" y="776450"/>
            <a:ext cx="20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Introducción</a:t>
            </a:r>
            <a:endParaRPr>
              <a:latin typeface="Trebuchet MS"/>
              <a:ea typeface="Trebuchet MS"/>
              <a:cs typeface="Trebuchet MS"/>
              <a:sym typeface="Trebuchet MS"/>
            </a:endParaRPr>
          </a:p>
        </p:txBody>
      </p:sp>
      <p:pic>
        <p:nvPicPr>
          <p:cNvPr id="116" name="Google Shape;116;p16"/>
          <p:cNvPicPr preferRelativeResize="0"/>
          <p:nvPr/>
        </p:nvPicPr>
        <p:blipFill>
          <a:blip r:embed="rId3">
            <a:alphaModFix/>
          </a:blip>
          <a:stretch>
            <a:fillRect/>
          </a:stretch>
        </p:blipFill>
        <p:spPr>
          <a:xfrm>
            <a:off x="6067475" y="1128025"/>
            <a:ext cx="2908751" cy="2908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4500550" y="524550"/>
            <a:ext cx="4643400" cy="3863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22" name="Google Shape;122;p17"/>
          <p:cNvSpPr/>
          <p:nvPr/>
        </p:nvSpPr>
        <p:spPr>
          <a:xfrm>
            <a:off x="4652375" y="702075"/>
            <a:ext cx="4268700" cy="34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23" name="Google Shape;123;p17"/>
          <p:cNvSpPr/>
          <p:nvPr/>
        </p:nvSpPr>
        <p:spPr>
          <a:xfrm>
            <a:off x="0" y="524550"/>
            <a:ext cx="4512900" cy="3863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24" name="Google Shape;124;p17"/>
          <p:cNvSpPr/>
          <p:nvPr/>
        </p:nvSpPr>
        <p:spPr>
          <a:xfrm>
            <a:off x="6893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Colecciones</a:t>
            </a:r>
            <a:endParaRPr sz="300">
              <a:latin typeface="Trebuchet MS"/>
              <a:ea typeface="Trebuchet MS"/>
              <a:cs typeface="Trebuchet MS"/>
              <a:sym typeface="Trebuchet MS"/>
            </a:endParaRPr>
          </a:p>
        </p:txBody>
      </p:sp>
      <p:sp>
        <p:nvSpPr>
          <p:cNvPr id="125" name="Google Shape;125;p17"/>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26" name="Google Shape;126;p17"/>
          <p:cNvSpPr/>
          <p:nvPr/>
        </p:nvSpPr>
        <p:spPr>
          <a:xfrm>
            <a:off x="26378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Comprensión de listas</a:t>
            </a:r>
            <a:endParaRPr sz="1600">
              <a:solidFill>
                <a:srgbClr val="A4C2F4"/>
              </a:solidFill>
              <a:latin typeface="Trebuchet MS"/>
              <a:ea typeface="Trebuchet MS"/>
              <a:cs typeface="Trebuchet MS"/>
              <a:sym typeface="Trebuchet MS"/>
            </a:endParaRPr>
          </a:p>
        </p:txBody>
      </p:sp>
      <p:sp>
        <p:nvSpPr>
          <p:cNvPr id="127" name="Google Shape;127;p17"/>
          <p:cNvSpPr/>
          <p:nvPr/>
        </p:nvSpPr>
        <p:spPr>
          <a:xfrm>
            <a:off x="198425" y="702075"/>
            <a:ext cx="4136100" cy="34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28" name="Google Shape;128;p17"/>
          <p:cNvSpPr txBox="1"/>
          <p:nvPr/>
        </p:nvSpPr>
        <p:spPr>
          <a:xfrm>
            <a:off x="198425" y="1377750"/>
            <a:ext cx="4021800" cy="2324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Son colecciones ordenadas y mutables.</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b="1" lang="es">
                <a:latin typeface="Trebuchet MS"/>
                <a:ea typeface="Trebuchet MS"/>
                <a:cs typeface="Trebuchet MS"/>
                <a:sym typeface="Trebuchet MS"/>
              </a:rPr>
              <a:t>Ejemplo: </a:t>
            </a:r>
            <a:endParaRPr b="1">
              <a:latin typeface="Trebuchet MS"/>
              <a:ea typeface="Trebuchet MS"/>
              <a:cs typeface="Trebuchet MS"/>
              <a:sym typeface="Trebuchet M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s" sz="1300">
                <a:latin typeface="Consolas"/>
                <a:ea typeface="Consolas"/>
                <a:cs typeface="Consolas"/>
                <a:sym typeface="Consolas"/>
              </a:rPr>
              <a:t>frutas = ['manzana', 'banana', 'cereza']</a:t>
            </a:r>
            <a:endParaRPr sz="1300">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El orden de los elementos en una lista es inherente; es decir, se mantiene a menos que modifiquemos la lista.</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Acceso por índice: frutas[0] devuelve 'manzana'.</a:t>
            </a:r>
            <a:endParaRPr>
              <a:latin typeface="Trebuchet MS"/>
              <a:ea typeface="Trebuchet MS"/>
              <a:cs typeface="Trebuchet MS"/>
              <a:sym typeface="Trebuchet MS"/>
            </a:endParaRPr>
          </a:p>
        </p:txBody>
      </p:sp>
      <p:sp>
        <p:nvSpPr>
          <p:cNvPr id="129" name="Google Shape;129;p17"/>
          <p:cNvSpPr txBox="1"/>
          <p:nvPr/>
        </p:nvSpPr>
        <p:spPr>
          <a:xfrm>
            <a:off x="689350" y="700250"/>
            <a:ext cx="371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Listas (</a:t>
            </a:r>
            <a:r>
              <a:rPr b="1" lang="es" sz="1600">
                <a:solidFill>
                  <a:schemeClr val="dk1"/>
                </a:solidFill>
                <a:latin typeface="Consolas"/>
                <a:ea typeface="Consolas"/>
                <a:cs typeface="Consolas"/>
                <a:sym typeface="Consolas"/>
              </a:rPr>
              <a:t>list</a:t>
            </a:r>
            <a:r>
              <a:rPr b="1" lang="es" sz="1600">
                <a:solidFill>
                  <a:schemeClr val="dk1"/>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130" name="Google Shape;130;p17"/>
          <p:cNvSpPr txBox="1"/>
          <p:nvPr/>
        </p:nvSpPr>
        <p:spPr>
          <a:xfrm>
            <a:off x="4653900" y="1377750"/>
            <a:ext cx="4092300" cy="2524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Son colecciones no ordenadas y sin elementos duplicados.</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b="1" lang="es">
                <a:latin typeface="Trebuchet MS"/>
                <a:ea typeface="Trebuchet MS"/>
                <a:cs typeface="Trebuchet MS"/>
                <a:sym typeface="Trebuchet MS"/>
              </a:rPr>
              <a:t>Ejemplo: </a:t>
            </a:r>
            <a:endParaRPr b="1">
              <a:latin typeface="Trebuchet MS"/>
              <a:ea typeface="Trebuchet MS"/>
              <a:cs typeface="Trebuchet MS"/>
              <a:sym typeface="Trebuchet M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s" sz="1300">
                <a:latin typeface="Consolas"/>
                <a:ea typeface="Consolas"/>
                <a:cs typeface="Consolas"/>
                <a:sym typeface="Consolas"/>
              </a:rPr>
              <a:t>colores = {'rojo, </a:t>
            </a:r>
            <a:r>
              <a:rPr lang="es" sz="1300">
                <a:latin typeface="Consolas"/>
                <a:ea typeface="Consolas"/>
                <a:cs typeface="Consolas"/>
                <a:sym typeface="Consolas"/>
              </a:rPr>
              <a:t>'verde</a:t>
            </a:r>
            <a:r>
              <a:rPr lang="es" sz="1300">
                <a:latin typeface="Consolas"/>
                <a:ea typeface="Consolas"/>
                <a:cs typeface="Consolas"/>
                <a:sym typeface="Consolas"/>
              </a:rPr>
              <a:t>', 'azul}</a:t>
            </a:r>
            <a:endParaRPr sz="1300">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Aunque los conjuntos no tienen un orden inherente, podemos imponer un orden al convertirlos en listas y ordenarlas.</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rPr lang="es" sz="1300">
                <a:latin typeface="Consolas"/>
                <a:ea typeface="Consolas"/>
                <a:cs typeface="Consolas"/>
                <a:sym typeface="Consolas"/>
              </a:rPr>
              <a:t>colores_ord = list(colores)</a:t>
            </a:r>
            <a:endParaRPr sz="1300">
              <a:latin typeface="Consolas"/>
              <a:ea typeface="Consolas"/>
              <a:cs typeface="Consolas"/>
              <a:sym typeface="Consolas"/>
            </a:endParaRPr>
          </a:p>
        </p:txBody>
      </p:sp>
      <p:sp>
        <p:nvSpPr>
          <p:cNvPr id="131" name="Google Shape;131;p17"/>
          <p:cNvSpPr txBox="1"/>
          <p:nvPr/>
        </p:nvSpPr>
        <p:spPr>
          <a:xfrm>
            <a:off x="4863425" y="700250"/>
            <a:ext cx="371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Conjuntos</a:t>
            </a:r>
            <a:r>
              <a:rPr b="1" lang="es" sz="1600">
                <a:solidFill>
                  <a:schemeClr val="dk1"/>
                </a:solidFill>
                <a:latin typeface="Trebuchet MS"/>
                <a:ea typeface="Trebuchet MS"/>
                <a:cs typeface="Trebuchet MS"/>
                <a:sym typeface="Trebuchet MS"/>
              </a:rPr>
              <a:t> (</a:t>
            </a:r>
            <a:r>
              <a:rPr b="1" lang="es" sz="1600">
                <a:solidFill>
                  <a:schemeClr val="dk1"/>
                </a:solidFill>
                <a:latin typeface="Consolas"/>
                <a:ea typeface="Consolas"/>
                <a:cs typeface="Consolas"/>
                <a:sym typeface="Consolas"/>
              </a:rPr>
              <a:t>set</a:t>
            </a:r>
            <a:r>
              <a:rPr b="1" lang="es" sz="1600">
                <a:solidFill>
                  <a:schemeClr val="dk1"/>
                </a:solidFill>
                <a:latin typeface="Trebuchet MS"/>
                <a:ea typeface="Trebuchet MS"/>
                <a:cs typeface="Trebuchet MS"/>
                <a:sym typeface="Trebuchet MS"/>
              </a:rPr>
              <a:t>)</a:t>
            </a:r>
            <a:endParaRPr>
              <a:latin typeface="Trebuchet MS"/>
              <a:ea typeface="Trebuchet MS"/>
              <a:cs typeface="Trebuchet MS"/>
              <a:sym typeface="Trebuchet MS"/>
            </a:endParaRPr>
          </a:p>
        </p:txBody>
      </p:sp>
      <p:sp>
        <p:nvSpPr>
          <p:cNvPr id="132" name="Google Shape;132;p17"/>
          <p:cNvSpPr/>
          <p:nvPr/>
        </p:nvSpPr>
        <p:spPr>
          <a:xfrm>
            <a:off x="45005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133" name="Google Shape;133;p17"/>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map</a:t>
            </a:r>
            <a:endParaRPr sz="1800">
              <a:solidFill>
                <a:srgbClr val="A4C2F4"/>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p:nvPr/>
        </p:nvSpPr>
        <p:spPr>
          <a:xfrm>
            <a:off x="4500550" y="524550"/>
            <a:ext cx="4643400" cy="3863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39" name="Google Shape;139;p18"/>
          <p:cNvSpPr/>
          <p:nvPr/>
        </p:nvSpPr>
        <p:spPr>
          <a:xfrm>
            <a:off x="0" y="524550"/>
            <a:ext cx="4512900" cy="3863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40" name="Google Shape;140;p18"/>
          <p:cNvSpPr/>
          <p:nvPr/>
        </p:nvSpPr>
        <p:spPr>
          <a:xfrm>
            <a:off x="4652375" y="702075"/>
            <a:ext cx="4268700" cy="34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41" name="Google Shape;141;p18"/>
          <p:cNvSpPr/>
          <p:nvPr/>
        </p:nvSpPr>
        <p:spPr>
          <a:xfrm>
            <a:off x="6893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Colecciones</a:t>
            </a:r>
            <a:endParaRPr sz="300">
              <a:latin typeface="Trebuchet MS"/>
              <a:ea typeface="Trebuchet MS"/>
              <a:cs typeface="Trebuchet MS"/>
              <a:sym typeface="Trebuchet MS"/>
            </a:endParaRPr>
          </a:p>
        </p:txBody>
      </p:sp>
      <p:sp>
        <p:nvSpPr>
          <p:cNvPr id="142" name="Google Shape;142;p18"/>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43" name="Google Shape;143;p18"/>
          <p:cNvSpPr/>
          <p:nvPr/>
        </p:nvSpPr>
        <p:spPr>
          <a:xfrm>
            <a:off x="26378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Comprensión de listas</a:t>
            </a:r>
            <a:endParaRPr sz="1600">
              <a:solidFill>
                <a:srgbClr val="A4C2F4"/>
              </a:solidFill>
              <a:latin typeface="Trebuchet MS"/>
              <a:ea typeface="Trebuchet MS"/>
              <a:cs typeface="Trebuchet MS"/>
              <a:sym typeface="Trebuchet MS"/>
            </a:endParaRPr>
          </a:p>
        </p:txBody>
      </p:sp>
      <p:sp>
        <p:nvSpPr>
          <p:cNvPr id="144" name="Google Shape;144;p18"/>
          <p:cNvSpPr/>
          <p:nvPr/>
        </p:nvSpPr>
        <p:spPr>
          <a:xfrm>
            <a:off x="198425" y="702075"/>
            <a:ext cx="4136100" cy="34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45" name="Google Shape;145;p18"/>
          <p:cNvSpPr txBox="1"/>
          <p:nvPr/>
        </p:nvSpPr>
        <p:spPr>
          <a:xfrm>
            <a:off x="198425" y="1377750"/>
            <a:ext cx="4021800" cy="2524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Son colecciones de pares clave-valor.</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b="1" lang="es">
                <a:latin typeface="Trebuchet MS"/>
                <a:ea typeface="Trebuchet MS"/>
                <a:cs typeface="Trebuchet MS"/>
                <a:sym typeface="Trebuchet MS"/>
              </a:rPr>
              <a:t>Ejemplo: </a:t>
            </a:r>
            <a:endParaRPr b="1">
              <a:latin typeface="Trebuchet MS"/>
              <a:ea typeface="Trebuchet MS"/>
              <a:cs typeface="Trebuchet MS"/>
              <a:sym typeface="Trebuchet M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s" sz="1300">
                <a:latin typeface="Consolas"/>
                <a:ea typeface="Consolas"/>
                <a:cs typeface="Consolas"/>
                <a:sym typeface="Consolas"/>
              </a:rPr>
              <a:t>personaje = {'nombre': 'Ana', 'edad': 30}</a:t>
            </a:r>
            <a:endParaRPr sz="1300">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Se puede acceder a del objeto mediante su llave</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Puede tener valores repetidos, pero no llaves repetidas</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rPr lang="es" sz="1300">
                <a:latin typeface="Consolas"/>
                <a:ea typeface="Consolas"/>
                <a:cs typeface="Consolas"/>
                <a:sym typeface="Consolas"/>
              </a:rPr>
              <a:t>personaje['nombre'] # Retorna 'Ana'</a:t>
            </a:r>
            <a:endParaRPr>
              <a:latin typeface="Trebuchet MS"/>
              <a:ea typeface="Trebuchet MS"/>
              <a:cs typeface="Trebuchet MS"/>
              <a:sym typeface="Trebuchet MS"/>
            </a:endParaRPr>
          </a:p>
        </p:txBody>
      </p:sp>
      <p:sp>
        <p:nvSpPr>
          <p:cNvPr id="146" name="Google Shape;146;p18"/>
          <p:cNvSpPr txBox="1"/>
          <p:nvPr/>
        </p:nvSpPr>
        <p:spPr>
          <a:xfrm>
            <a:off x="689350" y="700250"/>
            <a:ext cx="371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Diccionarios (</a:t>
            </a:r>
            <a:r>
              <a:rPr b="1" lang="es" sz="1600">
                <a:solidFill>
                  <a:schemeClr val="dk1"/>
                </a:solidFill>
                <a:latin typeface="Consolas"/>
                <a:ea typeface="Consolas"/>
                <a:cs typeface="Consolas"/>
                <a:sym typeface="Consolas"/>
              </a:rPr>
              <a:t>dict</a:t>
            </a:r>
            <a:r>
              <a:rPr b="1" lang="es" sz="1600">
                <a:solidFill>
                  <a:schemeClr val="dk1"/>
                </a:solidFill>
                <a:latin typeface="Trebuchet MS"/>
                <a:ea typeface="Trebuchet MS"/>
                <a:cs typeface="Trebuchet MS"/>
                <a:sym typeface="Trebuchet MS"/>
              </a:rPr>
              <a:t>)</a:t>
            </a:r>
            <a:endParaRPr b="1" sz="1600">
              <a:solidFill>
                <a:schemeClr val="dk1"/>
              </a:solidFill>
              <a:latin typeface="Trebuchet MS"/>
              <a:ea typeface="Trebuchet MS"/>
              <a:cs typeface="Trebuchet MS"/>
              <a:sym typeface="Trebuchet MS"/>
            </a:endParaRPr>
          </a:p>
        </p:txBody>
      </p:sp>
      <p:sp>
        <p:nvSpPr>
          <p:cNvPr id="147" name="Google Shape;147;p18"/>
          <p:cNvSpPr txBox="1"/>
          <p:nvPr/>
        </p:nvSpPr>
        <p:spPr>
          <a:xfrm>
            <a:off x="4653900" y="1377750"/>
            <a:ext cx="4092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Son colecciones ordenadas e inmutables.</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b="1" lang="es">
                <a:latin typeface="Trebuchet MS"/>
                <a:ea typeface="Trebuchet MS"/>
                <a:cs typeface="Trebuchet MS"/>
                <a:sym typeface="Trebuchet MS"/>
              </a:rPr>
              <a:t>Ejemplo: </a:t>
            </a:r>
            <a:endParaRPr b="1">
              <a:latin typeface="Trebuchet MS"/>
              <a:ea typeface="Trebuchet MS"/>
              <a:cs typeface="Trebuchet MS"/>
              <a:sym typeface="Trebuchet M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s">
                <a:latin typeface="Consolas"/>
                <a:ea typeface="Consolas"/>
                <a:cs typeface="Consolas"/>
                <a:sym typeface="Consolas"/>
              </a:rPr>
              <a:t>coordenadas = (4, 5)</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Tienen un orden inherente, pero a diferencia de las listas, no pueden ser modificadas una vez creadas.</a:t>
            </a:r>
            <a:endParaRPr>
              <a:latin typeface="Trebuchet MS"/>
              <a:ea typeface="Trebuchet MS"/>
              <a:cs typeface="Trebuchet MS"/>
              <a:sym typeface="Trebuchet MS"/>
            </a:endParaRPr>
          </a:p>
          <a:p>
            <a:pPr indent="-317500" lvl="0" marL="457200" rtl="0" algn="l">
              <a:spcBef>
                <a:spcPts val="0"/>
              </a:spcBef>
              <a:spcAft>
                <a:spcPts val="0"/>
              </a:spcAft>
              <a:buClr>
                <a:schemeClr val="dk1"/>
              </a:buClr>
              <a:buSzPts val="1400"/>
              <a:buFont typeface="Trebuchet MS"/>
              <a:buChar char="●"/>
            </a:pPr>
            <a:r>
              <a:rPr lang="es">
                <a:latin typeface="Trebuchet MS"/>
                <a:ea typeface="Trebuchet MS"/>
                <a:cs typeface="Trebuchet MS"/>
                <a:sym typeface="Trebuchet MS"/>
              </a:rPr>
              <a:t>Se puede acceder, al igual que con las listas, a un elemento específico mediante el índice</a:t>
            </a:r>
            <a:endParaRPr>
              <a:latin typeface="Trebuchet MS"/>
              <a:ea typeface="Trebuchet MS"/>
              <a:cs typeface="Trebuchet MS"/>
              <a:sym typeface="Trebuchet MS"/>
            </a:endParaRPr>
          </a:p>
        </p:txBody>
      </p:sp>
      <p:sp>
        <p:nvSpPr>
          <p:cNvPr id="148" name="Google Shape;148;p18"/>
          <p:cNvSpPr txBox="1"/>
          <p:nvPr/>
        </p:nvSpPr>
        <p:spPr>
          <a:xfrm>
            <a:off x="4863425" y="700250"/>
            <a:ext cx="371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Tuplas (</a:t>
            </a:r>
            <a:r>
              <a:rPr b="1" lang="es" sz="1600">
                <a:solidFill>
                  <a:schemeClr val="dk1"/>
                </a:solidFill>
                <a:latin typeface="Consolas"/>
                <a:ea typeface="Consolas"/>
                <a:cs typeface="Consolas"/>
                <a:sym typeface="Consolas"/>
              </a:rPr>
              <a:t>tuple</a:t>
            </a:r>
            <a:r>
              <a:rPr b="1" lang="es" sz="1600">
                <a:solidFill>
                  <a:schemeClr val="dk1"/>
                </a:solidFill>
                <a:latin typeface="Trebuchet MS"/>
                <a:ea typeface="Trebuchet MS"/>
                <a:cs typeface="Trebuchet MS"/>
                <a:sym typeface="Trebuchet MS"/>
              </a:rPr>
              <a:t>)</a:t>
            </a:r>
            <a:endParaRPr b="1" sz="1600">
              <a:solidFill>
                <a:schemeClr val="dk1"/>
              </a:solidFill>
              <a:latin typeface="Trebuchet MS"/>
              <a:ea typeface="Trebuchet MS"/>
              <a:cs typeface="Trebuchet MS"/>
              <a:sym typeface="Trebuchet MS"/>
            </a:endParaRPr>
          </a:p>
        </p:txBody>
      </p:sp>
      <p:sp>
        <p:nvSpPr>
          <p:cNvPr id="149" name="Google Shape;149;p18"/>
          <p:cNvSpPr/>
          <p:nvPr/>
        </p:nvSpPr>
        <p:spPr>
          <a:xfrm>
            <a:off x="45005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150" name="Google Shape;150;p18"/>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map</a:t>
            </a:r>
            <a:endParaRPr sz="1800">
              <a:solidFill>
                <a:srgbClr val="A4C2F4"/>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56" name="Google Shape;156;p19"/>
          <p:cNvSpPr txBox="1"/>
          <p:nvPr/>
        </p:nvSpPr>
        <p:spPr>
          <a:xfrm>
            <a:off x="1798500" y="1786650"/>
            <a:ext cx="554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00">
                <a:solidFill>
                  <a:schemeClr val="accent5"/>
                </a:solidFill>
                <a:latin typeface="Trebuchet MS"/>
                <a:ea typeface="Trebuchet MS"/>
                <a:cs typeface="Trebuchet MS"/>
                <a:sym typeface="Trebuchet MS"/>
              </a:rPr>
              <a:t>Compresión de listas</a:t>
            </a:r>
            <a:endParaRPr sz="35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p:nvPr/>
        </p:nvSpPr>
        <p:spPr>
          <a:xfrm>
            <a:off x="25520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Comprensión de listas</a:t>
            </a:r>
            <a:endParaRPr sz="300">
              <a:latin typeface="Trebuchet MS"/>
              <a:ea typeface="Trebuchet MS"/>
              <a:cs typeface="Trebuchet MS"/>
              <a:sym typeface="Trebuchet MS"/>
            </a:endParaRPr>
          </a:p>
        </p:txBody>
      </p:sp>
      <p:sp>
        <p:nvSpPr>
          <p:cNvPr id="162" name="Google Shape;162;p20"/>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63" name="Google Shape;163;p20"/>
          <p:cNvSpPr/>
          <p:nvPr/>
        </p:nvSpPr>
        <p:spPr>
          <a:xfrm>
            <a:off x="6893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Colecciones</a:t>
            </a:r>
            <a:endParaRPr sz="1600">
              <a:solidFill>
                <a:srgbClr val="A4C2F4"/>
              </a:solidFill>
              <a:latin typeface="Trebuchet MS"/>
              <a:ea typeface="Trebuchet MS"/>
              <a:cs typeface="Trebuchet MS"/>
              <a:sym typeface="Trebuchet MS"/>
            </a:endParaRPr>
          </a:p>
        </p:txBody>
      </p:sp>
      <p:sp>
        <p:nvSpPr>
          <p:cNvPr id="164" name="Google Shape;164;p20"/>
          <p:cNvSpPr/>
          <p:nvPr/>
        </p:nvSpPr>
        <p:spPr>
          <a:xfrm>
            <a:off x="45005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165" name="Google Shape;165;p20"/>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map</a:t>
            </a:r>
            <a:endParaRPr sz="1800">
              <a:solidFill>
                <a:srgbClr val="A4C2F4"/>
              </a:solidFill>
              <a:latin typeface="Trebuchet MS"/>
              <a:ea typeface="Trebuchet MS"/>
              <a:cs typeface="Trebuchet MS"/>
              <a:sym typeface="Trebuchet MS"/>
            </a:endParaRPr>
          </a:p>
        </p:txBody>
      </p:sp>
      <p:pic>
        <p:nvPicPr>
          <p:cNvPr id="166" name="Google Shape;166;p20"/>
          <p:cNvPicPr preferRelativeResize="0"/>
          <p:nvPr/>
        </p:nvPicPr>
        <p:blipFill>
          <a:blip r:embed="rId3">
            <a:alphaModFix/>
          </a:blip>
          <a:stretch>
            <a:fillRect/>
          </a:stretch>
        </p:blipFill>
        <p:spPr>
          <a:xfrm>
            <a:off x="1019375" y="949200"/>
            <a:ext cx="5506800" cy="1650594"/>
          </a:xfrm>
          <a:prstGeom prst="rect">
            <a:avLst/>
          </a:prstGeom>
          <a:noFill/>
          <a:ln>
            <a:noFill/>
          </a:ln>
        </p:spPr>
      </p:pic>
      <p:grpSp>
        <p:nvGrpSpPr>
          <p:cNvPr id="167" name="Google Shape;167;p20"/>
          <p:cNvGrpSpPr/>
          <p:nvPr/>
        </p:nvGrpSpPr>
        <p:grpSpPr>
          <a:xfrm>
            <a:off x="1019350" y="2103375"/>
            <a:ext cx="4940250" cy="1358150"/>
            <a:chOff x="1019350" y="2103375"/>
            <a:chExt cx="4940250" cy="1358150"/>
          </a:xfrm>
        </p:grpSpPr>
        <p:sp>
          <p:nvSpPr>
            <p:cNvPr id="168" name="Google Shape;168;p20"/>
            <p:cNvSpPr/>
            <p:nvPr/>
          </p:nvSpPr>
          <p:spPr>
            <a:xfrm>
              <a:off x="5689900" y="2103375"/>
              <a:ext cx="269700" cy="2040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69" name="Google Shape;169;p20"/>
            <p:cNvSpPr txBox="1"/>
            <p:nvPr/>
          </p:nvSpPr>
          <p:spPr>
            <a:xfrm>
              <a:off x="1019375" y="3061325"/>
              <a:ext cx="42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rebuchet MS"/>
                  <a:ea typeface="Trebuchet MS"/>
                  <a:cs typeface="Trebuchet MS"/>
                  <a:sym typeface="Trebuchet MS"/>
                </a:rPr>
                <a:t>member: Es el objeto o valor en la lista o iterable</a:t>
              </a:r>
              <a:endParaRPr>
                <a:latin typeface="Trebuchet MS"/>
                <a:ea typeface="Trebuchet MS"/>
                <a:cs typeface="Trebuchet MS"/>
                <a:sym typeface="Trebuchet MS"/>
              </a:endParaRPr>
            </a:p>
          </p:txBody>
        </p:sp>
        <p:cxnSp>
          <p:nvCxnSpPr>
            <p:cNvPr id="170" name="Google Shape;170;p20"/>
            <p:cNvCxnSpPr>
              <a:stCxn id="168" idx="2"/>
              <a:endCxn id="169" idx="1"/>
            </p:cNvCxnSpPr>
            <p:nvPr/>
          </p:nvCxnSpPr>
          <p:spPr>
            <a:xfrm rot="5400000">
              <a:off x="2945050" y="381675"/>
              <a:ext cx="954000" cy="4805400"/>
            </a:xfrm>
            <a:prstGeom prst="bentConnector4">
              <a:avLst>
                <a:gd fmla="val 81934" name="adj1"/>
                <a:gd fmla="val 104955" name="adj2"/>
              </a:avLst>
            </a:prstGeom>
            <a:noFill/>
            <a:ln cap="flat" cmpd="sng" w="9525">
              <a:solidFill>
                <a:srgbClr val="00FFFF"/>
              </a:solidFill>
              <a:prstDash val="solid"/>
              <a:round/>
              <a:headEnd len="med" w="med" type="none"/>
              <a:tailEnd len="med" w="med" type="none"/>
            </a:ln>
          </p:spPr>
        </p:cxnSp>
      </p:grpSp>
      <p:grpSp>
        <p:nvGrpSpPr>
          <p:cNvPr id="171" name="Google Shape;171;p20"/>
          <p:cNvGrpSpPr/>
          <p:nvPr/>
        </p:nvGrpSpPr>
        <p:grpSpPr>
          <a:xfrm>
            <a:off x="1019375" y="2103375"/>
            <a:ext cx="6492000" cy="1758350"/>
            <a:chOff x="1019375" y="2103375"/>
            <a:chExt cx="6492000" cy="1758350"/>
          </a:xfrm>
        </p:grpSpPr>
        <p:sp>
          <p:nvSpPr>
            <p:cNvPr id="172" name="Google Shape;172;p20"/>
            <p:cNvSpPr/>
            <p:nvPr/>
          </p:nvSpPr>
          <p:spPr>
            <a:xfrm>
              <a:off x="6105875" y="2103375"/>
              <a:ext cx="327300" cy="2040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73" name="Google Shape;173;p20"/>
            <p:cNvSpPr txBox="1"/>
            <p:nvPr/>
          </p:nvSpPr>
          <p:spPr>
            <a:xfrm>
              <a:off x="1019375" y="3461525"/>
              <a:ext cx="64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rebuchet MS"/>
                  <a:ea typeface="Trebuchet MS"/>
                  <a:cs typeface="Trebuchet MS"/>
                  <a:sym typeface="Trebuchet MS"/>
                </a:rPr>
                <a:t>colecction</a:t>
              </a:r>
              <a:r>
                <a:rPr lang="es">
                  <a:latin typeface="Trebuchet MS"/>
                  <a:ea typeface="Trebuchet MS"/>
                  <a:cs typeface="Trebuchet MS"/>
                  <a:sym typeface="Trebuchet MS"/>
                </a:rPr>
                <a:t>: Lista o iterable origen</a:t>
              </a:r>
              <a:endParaRPr>
                <a:latin typeface="Trebuchet MS"/>
                <a:ea typeface="Trebuchet MS"/>
                <a:cs typeface="Trebuchet MS"/>
                <a:sym typeface="Trebuchet MS"/>
              </a:endParaRPr>
            </a:p>
          </p:txBody>
        </p:sp>
        <p:cxnSp>
          <p:nvCxnSpPr>
            <p:cNvPr id="174" name="Google Shape;174;p20"/>
            <p:cNvCxnSpPr>
              <a:stCxn id="172" idx="2"/>
              <a:endCxn id="173" idx="1"/>
            </p:cNvCxnSpPr>
            <p:nvPr/>
          </p:nvCxnSpPr>
          <p:spPr>
            <a:xfrm rot="5400000">
              <a:off x="2967425" y="359475"/>
              <a:ext cx="1354200" cy="5250000"/>
            </a:xfrm>
            <a:prstGeom prst="bentConnector4">
              <a:avLst>
                <a:gd fmla="val 87308" name="adj1"/>
                <a:gd fmla="val 104539" name="adj2"/>
              </a:avLst>
            </a:prstGeom>
            <a:noFill/>
            <a:ln cap="flat" cmpd="sng" w="9525">
              <a:solidFill>
                <a:srgbClr val="FF00FF"/>
              </a:solidFill>
              <a:prstDash val="solid"/>
              <a:round/>
              <a:headEnd len="med" w="med" type="none"/>
              <a:tailEnd len="med" w="med" type="none"/>
            </a:ln>
          </p:spPr>
        </p:cxnSp>
      </p:grpSp>
      <p:grpSp>
        <p:nvGrpSpPr>
          <p:cNvPr id="175" name="Google Shape;175;p20"/>
          <p:cNvGrpSpPr/>
          <p:nvPr/>
        </p:nvGrpSpPr>
        <p:grpSpPr>
          <a:xfrm>
            <a:off x="1019375" y="2103374"/>
            <a:ext cx="7650300" cy="943201"/>
            <a:chOff x="1019375" y="2103374"/>
            <a:chExt cx="7650300" cy="943201"/>
          </a:xfrm>
        </p:grpSpPr>
        <p:sp>
          <p:nvSpPr>
            <p:cNvPr id="176" name="Google Shape;176;p20"/>
            <p:cNvSpPr/>
            <p:nvPr/>
          </p:nvSpPr>
          <p:spPr>
            <a:xfrm>
              <a:off x="1818025" y="2103374"/>
              <a:ext cx="3653400" cy="2040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cxnSp>
          <p:nvCxnSpPr>
            <p:cNvPr id="177" name="Google Shape;177;p20"/>
            <p:cNvCxnSpPr>
              <a:stCxn id="176" idx="2"/>
              <a:endCxn id="178" idx="1"/>
            </p:cNvCxnSpPr>
            <p:nvPr/>
          </p:nvCxnSpPr>
          <p:spPr>
            <a:xfrm rot="5400000">
              <a:off x="2062525" y="1264274"/>
              <a:ext cx="539100" cy="2625300"/>
            </a:xfrm>
            <a:prstGeom prst="bentConnector4">
              <a:avLst>
                <a:gd fmla="val 61204" name="adj1"/>
                <a:gd fmla="val 109072" name="adj2"/>
              </a:avLst>
            </a:prstGeom>
            <a:noFill/>
            <a:ln cap="flat" cmpd="sng" w="9525">
              <a:solidFill>
                <a:srgbClr val="00FF00"/>
              </a:solidFill>
              <a:prstDash val="solid"/>
              <a:round/>
              <a:headEnd len="med" w="med" type="none"/>
              <a:tailEnd len="med" w="med" type="none"/>
            </a:ln>
          </p:spPr>
        </p:cxnSp>
        <p:sp>
          <p:nvSpPr>
            <p:cNvPr id="178" name="Google Shape;178;p20"/>
            <p:cNvSpPr txBox="1"/>
            <p:nvPr/>
          </p:nvSpPr>
          <p:spPr>
            <a:xfrm>
              <a:off x="1019375" y="2646375"/>
              <a:ext cx="7650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rebuchet MS"/>
                  <a:ea typeface="Trebuchet MS"/>
                  <a:cs typeface="Trebuchet MS"/>
                  <a:sym typeface="Trebuchet MS"/>
                </a:rPr>
                <a:t>expression: Una llamada a un método o cualquier otra expresión válida que retorne un valor.</a:t>
              </a:r>
              <a:endParaRPr>
                <a:latin typeface="Trebuchet MS"/>
                <a:ea typeface="Trebuchet MS"/>
                <a:cs typeface="Trebuchet MS"/>
                <a:sym typeface="Trebuchet MS"/>
              </a:endParaRPr>
            </a:p>
          </p:txBody>
        </p:sp>
      </p:grpSp>
      <p:grpSp>
        <p:nvGrpSpPr>
          <p:cNvPr id="179" name="Google Shape;179;p20"/>
          <p:cNvGrpSpPr/>
          <p:nvPr/>
        </p:nvGrpSpPr>
        <p:grpSpPr>
          <a:xfrm>
            <a:off x="985525" y="3566870"/>
            <a:ext cx="7778826" cy="801680"/>
            <a:chOff x="985525" y="3566870"/>
            <a:chExt cx="7778826" cy="801680"/>
          </a:xfrm>
        </p:grpSpPr>
        <p:pic>
          <p:nvPicPr>
            <p:cNvPr id="180" name="Google Shape;180;p20"/>
            <p:cNvPicPr preferRelativeResize="0"/>
            <p:nvPr/>
          </p:nvPicPr>
          <p:blipFill>
            <a:blip r:embed="rId4">
              <a:alphaModFix/>
            </a:blip>
            <a:stretch>
              <a:fillRect/>
            </a:stretch>
          </p:blipFill>
          <p:spPr>
            <a:xfrm>
              <a:off x="4167625" y="3566870"/>
              <a:ext cx="4596726" cy="731775"/>
            </a:xfrm>
            <a:prstGeom prst="rect">
              <a:avLst/>
            </a:prstGeom>
            <a:noFill/>
            <a:ln>
              <a:noFill/>
            </a:ln>
          </p:spPr>
        </p:pic>
        <p:sp>
          <p:nvSpPr>
            <p:cNvPr id="181" name="Google Shape;181;p20"/>
            <p:cNvSpPr txBox="1"/>
            <p:nvPr/>
          </p:nvSpPr>
          <p:spPr>
            <a:xfrm>
              <a:off x="985525" y="3999250"/>
              <a:ext cx="3182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200">
                  <a:latin typeface="Trebuchet MS"/>
                  <a:ea typeface="Trebuchet MS"/>
                  <a:cs typeface="Trebuchet MS"/>
                  <a:sym typeface="Trebuchet MS"/>
                </a:rPr>
                <a:t>*La colección origen puede ser un iterable</a:t>
              </a:r>
              <a:endParaRPr i="1" sz="1200">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p:nvPr/>
        </p:nvSpPr>
        <p:spPr>
          <a:xfrm>
            <a:off x="2552050" y="0"/>
            <a:ext cx="19485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accent5"/>
                </a:solidFill>
                <a:latin typeface="Trebuchet MS"/>
                <a:ea typeface="Trebuchet MS"/>
                <a:cs typeface="Trebuchet MS"/>
                <a:sym typeface="Trebuchet MS"/>
              </a:rPr>
              <a:t>Comprensión de listas</a:t>
            </a:r>
            <a:endParaRPr sz="300">
              <a:latin typeface="Trebuchet MS"/>
              <a:ea typeface="Trebuchet MS"/>
              <a:cs typeface="Trebuchet MS"/>
              <a:sym typeface="Trebuchet MS"/>
            </a:endParaRPr>
          </a:p>
        </p:txBody>
      </p:sp>
      <p:sp>
        <p:nvSpPr>
          <p:cNvPr id="187" name="Google Shape;187;p21"/>
          <p:cNvSpPr txBox="1"/>
          <p:nvPr>
            <p:ph idx="12" type="sldNum"/>
          </p:nvPr>
        </p:nvSpPr>
        <p:spPr>
          <a:xfrm>
            <a:off x="154302" y="4749851"/>
            <a:ext cx="548700" cy="3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fld id="{00000000-1234-1234-1234-123412341234}" type="slidenum">
              <a:rPr lang="es"/>
              <a:t>‹#›</a:t>
            </a:fld>
            <a:endParaRPr/>
          </a:p>
        </p:txBody>
      </p:sp>
      <p:sp>
        <p:nvSpPr>
          <p:cNvPr id="188" name="Google Shape;188;p21"/>
          <p:cNvSpPr/>
          <p:nvPr/>
        </p:nvSpPr>
        <p:spPr>
          <a:xfrm>
            <a:off x="689350" y="0"/>
            <a:ext cx="18627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Colecciones</a:t>
            </a:r>
            <a:endParaRPr sz="1600">
              <a:solidFill>
                <a:srgbClr val="A4C2F4"/>
              </a:solidFill>
              <a:latin typeface="Trebuchet MS"/>
              <a:ea typeface="Trebuchet MS"/>
              <a:cs typeface="Trebuchet MS"/>
              <a:sym typeface="Trebuchet MS"/>
            </a:endParaRPr>
          </a:p>
        </p:txBody>
      </p:sp>
      <p:sp>
        <p:nvSpPr>
          <p:cNvPr id="189" name="Google Shape;189;p21"/>
          <p:cNvSpPr/>
          <p:nvPr/>
        </p:nvSpPr>
        <p:spPr>
          <a:xfrm>
            <a:off x="4500550" y="0"/>
            <a:ext cx="20256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rgbClr val="A4C2F4"/>
                </a:solidFill>
                <a:latin typeface="Trebuchet MS"/>
                <a:ea typeface="Trebuchet MS"/>
                <a:cs typeface="Trebuchet MS"/>
                <a:sym typeface="Trebuchet MS"/>
              </a:rPr>
              <a:t>Funciones lambda</a:t>
            </a:r>
            <a:endParaRPr sz="1600">
              <a:solidFill>
                <a:srgbClr val="A4C2F4"/>
              </a:solidFill>
              <a:latin typeface="Trebuchet MS"/>
              <a:ea typeface="Trebuchet MS"/>
              <a:cs typeface="Trebuchet MS"/>
              <a:sym typeface="Trebuchet MS"/>
            </a:endParaRPr>
          </a:p>
        </p:txBody>
      </p:sp>
      <p:sp>
        <p:nvSpPr>
          <p:cNvPr id="190" name="Google Shape;190;p21"/>
          <p:cNvSpPr/>
          <p:nvPr/>
        </p:nvSpPr>
        <p:spPr>
          <a:xfrm>
            <a:off x="6526150" y="0"/>
            <a:ext cx="1991400" cy="4920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A4C2F4"/>
                </a:solidFill>
                <a:latin typeface="Trebuchet MS"/>
                <a:ea typeface="Trebuchet MS"/>
                <a:cs typeface="Trebuchet MS"/>
                <a:sym typeface="Trebuchet MS"/>
              </a:rPr>
              <a:t>Función map</a:t>
            </a:r>
            <a:endParaRPr sz="1800">
              <a:solidFill>
                <a:srgbClr val="A4C2F4"/>
              </a:solidFill>
              <a:latin typeface="Trebuchet MS"/>
              <a:ea typeface="Trebuchet MS"/>
              <a:cs typeface="Trebuchet MS"/>
              <a:sym typeface="Trebuchet MS"/>
            </a:endParaRPr>
          </a:p>
        </p:txBody>
      </p:sp>
      <p:pic>
        <p:nvPicPr>
          <p:cNvPr id="191" name="Google Shape;191;p21"/>
          <p:cNvPicPr preferRelativeResize="0"/>
          <p:nvPr/>
        </p:nvPicPr>
        <p:blipFill>
          <a:blip r:embed="rId3">
            <a:alphaModFix/>
          </a:blip>
          <a:stretch>
            <a:fillRect/>
          </a:stretch>
        </p:blipFill>
        <p:spPr>
          <a:xfrm>
            <a:off x="689350" y="1082650"/>
            <a:ext cx="4604400" cy="1784626"/>
          </a:xfrm>
          <a:prstGeom prst="rect">
            <a:avLst/>
          </a:prstGeom>
          <a:noFill/>
          <a:ln>
            <a:noFill/>
          </a:ln>
        </p:spPr>
      </p:pic>
      <p:pic>
        <p:nvPicPr>
          <p:cNvPr id="192" name="Google Shape;192;p21"/>
          <p:cNvPicPr preferRelativeResize="0"/>
          <p:nvPr/>
        </p:nvPicPr>
        <p:blipFill>
          <a:blip r:embed="rId4">
            <a:alphaModFix/>
          </a:blip>
          <a:stretch>
            <a:fillRect/>
          </a:stretch>
        </p:blipFill>
        <p:spPr>
          <a:xfrm>
            <a:off x="3431425" y="3038900"/>
            <a:ext cx="5488026" cy="1259850"/>
          </a:xfrm>
          <a:prstGeom prst="rect">
            <a:avLst/>
          </a:prstGeom>
          <a:noFill/>
          <a:ln>
            <a:noFill/>
          </a:ln>
        </p:spPr>
      </p:pic>
      <p:sp>
        <p:nvSpPr>
          <p:cNvPr id="193" name="Google Shape;193;p21"/>
          <p:cNvSpPr txBox="1"/>
          <p:nvPr/>
        </p:nvSpPr>
        <p:spPr>
          <a:xfrm>
            <a:off x="703000" y="667150"/>
            <a:ext cx="20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Trebuchet MS"/>
                <a:ea typeface="Trebuchet MS"/>
                <a:cs typeface="Trebuchet MS"/>
                <a:sym typeface="Trebuchet MS"/>
              </a:rPr>
              <a:t>Aplicación de lógica</a:t>
            </a:r>
            <a:endParaRPr>
              <a:latin typeface="Trebuchet MS"/>
              <a:ea typeface="Trebuchet MS"/>
              <a:cs typeface="Trebuchet MS"/>
              <a:sym typeface="Trebuchet MS"/>
            </a:endParaRPr>
          </a:p>
        </p:txBody>
      </p:sp>
      <p:sp>
        <p:nvSpPr>
          <p:cNvPr id="194" name="Google Shape;194;p21"/>
          <p:cNvSpPr txBox="1"/>
          <p:nvPr/>
        </p:nvSpPr>
        <p:spPr>
          <a:xfrm>
            <a:off x="5398500" y="1082650"/>
            <a:ext cx="3433500" cy="6156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2"/>
                </a:solidFill>
                <a:latin typeface="Consolas"/>
                <a:ea typeface="Consolas"/>
                <a:cs typeface="Consolas"/>
                <a:sym typeface="Consolas"/>
              </a:rPr>
              <a:t>new_list = [</a:t>
            </a:r>
            <a:r>
              <a:rPr lang="es">
                <a:solidFill>
                  <a:srgbClr val="00FF00"/>
                </a:solidFill>
                <a:latin typeface="Consolas"/>
                <a:ea typeface="Consolas"/>
                <a:cs typeface="Consolas"/>
                <a:sym typeface="Consolas"/>
              </a:rPr>
              <a:t>expression</a:t>
            </a:r>
            <a:r>
              <a:rPr lang="es">
                <a:latin typeface="Consolas"/>
                <a:ea typeface="Consolas"/>
                <a:cs typeface="Consolas"/>
                <a:sym typeface="Consolas"/>
              </a:rPr>
              <a:t> </a:t>
            </a:r>
            <a:r>
              <a:rPr lang="es">
                <a:solidFill>
                  <a:schemeClr val="accent2"/>
                </a:solidFill>
                <a:latin typeface="Consolas"/>
                <a:ea typeface="Consolas"/>
                <a:cs typeface="Consolas"/>
                <a:sym typeface="Consolas"/>
              </a:rPr>
              <a:t>for </a:t>
            </a:r>
            <a:r>
              <a:rPr lang="es">
                <a:solidFill>
                  <a:srgbClr val="00FFFF"/>
                </a:solidFill>
                <a:latin typeface="Consolas"/>
                <a:ea typeface="Consolas"/>
                <a:cs typeface="Consolas"/>
                <a:sym typeface="Consolas"/>
              </a:rPr>
              <a:t>member </a:t>
            </a:r>
            <a:r>
              <a:rPr lang="es">
                <a:solidFill>
                  <a:schemeClr val="accent2"/>
                </a:solidFill>
                <a:latin typeface="Consolas"/>
                <a:ea typeface="Consolas"/>
                <a:cs typeface="Consolas"/>
                <a:sym typeface="Consolas"/>
              </a:rPr>
              <a:t>in </a:t>
            </a:r>
            <a:r>
              <a:rPr lang="es">
                <a:solidFill>
                  <a:srgbClr val="FF00FF"/>
                </a:solidFill>
                <a:latin typeface="Consolas"/>
                <a:ea typeface="Consolas"/>
                <a:cs typeface="Consolas"/>
                <a:sym typeface="Consolas"/>
              </a:rPr>
              <a:t>iterable </a:t>
            </a:r>
            <a:r>
              <a:rPr lang="es">
                <a:solidFill>
                  <a:schemeClr val="accent2"/>
                </a:solidFill>
                <a:latin typeface="Consolas"/>
                <a:ea typeface="Consolas"/>
                <a:cs typeface="Consolas"/>
                <a:sym typeface="Consolas"/>
              </a:rPr>
              <a:t>if </a:t>
            </a:r>
            <a:r>
              <a:rPr lang="es">
                <a:solidFill>
                  <a:srgbClr val="FFFF00"/>
                </a:solidFill>
                <a:latin typeface="Consolas"/>
                <a:ea typeface="Consolas"/>
                <a:cs typeface="Consolas"/>
                <a:sym typeface="Consolas"/>
              </a:rPr>
              <a:t>condition</a:t>
            </a:r>
            <a:r>
              <a:rPr lang="es">
                <a:solidFill>
                  <a:schemeClr val="accent2"/>
                </a:solidFill>
                <a:latin typeface="Consolas"/>
                <a:ea typeface="Consolas"/>
                <a:cs typeface="Consolas"/>
                <a:sym typeface="Consolas"/>
              </a:rPr>
              <a:t>]</a:t>
            </a:r>
            <a:endParaRPr>
              <a:solidFill>
                <a:schemeClr val="accent2"/>
              </a:solidFill>
              <a:latin typeface="Consolas"/>
              <a:ea typeface="Consolas"/>
              <a:cs typeface="Consolas"/>
              <a:sym typeface="Consolas"/>
            </a:endParaRPr>
          </a:p>
        </p:txBody>
      </p:sp>
      <p:sp>
        <p:nvSpPr>
          <p:cNvPr id="195" name="Google Shape;195;p21"/>
          <p:cNvSpPr txBox="1"/>
          <p:nvPr/>
        </p:nvSpPr>
        <p:spPr>
          <a:xfrm>
            <a:off x="689350" y="3038900"/>
            <a:ext cx="2707200" cy="8313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2"/>
                </a:solidFill>
                <a:latin typeface="Consolas"/>
                <a:ea typeface="Consolas"/>
                <a:cs typeface="Consolas"/>
                <a:sym typeface="Consolas"/>
              </a:rPr>
              <a:t>new_list = [</a:t>
            </a:r>
            <a:r>
              <a:rPr lang="es">
                <a:solidFill>
                  <a:srgbClr val="00FF00"/>
                </a:solidFill>
                <a:latin typeface="Consolas"/>
                <a:ea typeface="Consolas"/>
                <a:cs typeface="Consolas"/>
                <a:sym typeface="Consolas"/>
              </a:rPr>
              <a:t>expression </a:t>
            </a:r>
            <a:r>
              <a:rPr lang="es">
                <a:solidFill>
                  <a:schemeClr val="accent2"/>
                </a:solidFill>
                <a:latin typeface="Consolas"/>
                <a:ea typeface="Consolas"/>
                <a:cs typeface="Consolas"/>
                <a:sym typeface="Consolas"/>
              </a:rPr>
              <a:t>(</a:t>
            </a:r>
            <a:r>
              <a:rPr lang="es">
                <a:solidFill>
                  <a:srgbClr val="FFFF00"/>
                </a:solidFill>
                <a:latin typeface="Consolas"/>
                <a:ea typeface="Consolas"/>
                <a:cs typeface="Consolas"/>
                <a:sym typeface="Consolas"/>
              </a:rPr>
              <a:t>if condition</a:t>
            </a:r>
            <a:r>
              <a:rPr lang="es">
                <a:solidFill>
                  <a:schemeClr val="accent2"/>
                </a:solidFill>
                <a:latin typeface="Consolas"/>
                <a:ea typeface="Consolas"/>
                <a:cs typeface="Consolas"/>
                <a:sym typeface="Consolas"/>
              </a:rPr>
              <a:t>) for </a:t>
            </a:r>
            <a:r>
              <a:rPr lang="es">
                <a:solidFill>
                  <a:srgbClr val="00FFFF"/>
                </a:solidFill>
                <a:latin typeface="Consolas"/>
                <a:ea typeface="Consolas"/>
                <a:cs typeface="Consolas"/>
                <a:sym typeface="Consolas"/>
              </a:rPr>
              <a:t>member </a:t>
            </a:r>
            <a:r>
              <a:rPr lang="es">
                <a:solidFill>
                  <a:schemeClr val="accent2"/>
                </a:solidFill>
                <a:latin typeface="Consolas"/>
                <a:ea typeface="Consolas"/>
                <a:cs typeface="Consolas"/>
                <a:sym typeface="Consolas"/>
              </a:rPr>
              <a:t>in </a:t>
            </a:r>
            <a:r>
              <a:rPr lang="es">
                <a:solidFill>
                  <a:srgbClr val="FF00FF"/>
                </a:solidFill>
                <a:latin typeface="Consolas"/>
                <a:ea typeface="Consolas"/>
                <a:cs typeface="Consolas"/>
                <a:sym typeface="Consolas"/>
              </a:rPr>
              <a:t>iterable</a:t>
            </a:r>
            <a:r>
              <a:rPr lang="es">
                <a:solidFill>
                  <a:schemeClr val="accent2"/>
                </a:solidFill>
                <a:latin typeface="Consolas"/>
                <a:ea typeface="Consolas"/>
                <a:cs typeface="Consolas"/>
                <a:sym typeface="Consolas"/>
              </a:rPr>
              <a:t>]</a:t>
            </a:r>
            <a:endParaRPr>
              <a:solidFill>
                <a:schemeClr val="accent2"/>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